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3" r:id="rId5"/>
    <p:sldId id="258" r:id="rId6"/>
    <p:sldId id="261" r:id="rId7"/>
    <p:sldId id="265" r:id="rId8"/>
    <p:sldId id="260" r:id="rId9"/>
    <p:sldId id="266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4D6C9-1572-4583-82CB-E5E670A2613E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2000F57-5857-4A76-B48D-AA807E36BD48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Cronotipo Matutino</a:t>
          </a:r>
        </a:p>
      </dgm:t>
    </dgm:pt>
    <dgm:pt modelId="{D656F827-9C95-476E-8F8C-9E19773EFA07}" type="parTrans" cxnId="{0451FEBC-32A1-46F1-B6D8-7D95EA4968F8}">
      <dgm:prSet/>
      <dgm:spPr/>
      <dgm:t>
        <a:bodyPr/>
        <a:lstStyle/>
        <a:p>
          <a:endParaRPr lang="es-MX"/>
        </a:p>
      </dgm:t>
    </dgm:pt>
    <dgm:pt modelId="{20C91152-3D10-4E2A-962D-C9568B9CC731}" type="sibTrans" cxnId="{0451FEBC-32A1-46F1-B6D8-7D95EA4968F8}">
      <dgm:prSet/>
      <dgm:spPr/>
      <dgm:t>
        <a:bodyPr/>
        <a:lstStyle/>
        <a:p>
          <a:endParaRPr lang="es-MX"/>
        </a:p>
      </dgm:t>
    </dgm:pt>
    <dgm:pt modelId="{C190D107-DC96-4248-847F-F90DB3F73E64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Despertar aproximadamente a las 6 am y dormir a las 10 pm.</a:t>
          </a:r>
        </a:p>
      </dgm:t>
    </dgm:pt>
    <dgm:pt modelId="{ED1E12A0-9742-4B43-8513-A37FB2580303}" type="parTrans" cxnId="{B8165DEB-3F4F-492C-BD13-9629B28A151F}">
      <dgm:prSet/>
      <dgm:spPr/>
      <dgm:t>
        <a:bodyPr/>
        <a:lstStyle/>
        <a:p>
          <a:endParaRPr lang="es-MX"/>
        </a:p>
      </dgm:t>
    </dgm:pt>
    <dgm:pt modelId="{585D91B4-243D-4F3A-AC98-9DAC94811E3B}" type="sibTrans" cxnId="{B8165DEB-3F4F-492C-BD13-9629B28A151F}">
      <dgm:prSet/>
      <dgm:spPr/>
      <dgm:t>
        <a:bodyPr/>
        <a:lstStyle/>
        <a:p>
          <a:endParaRPr lang="es-MX"/>
        </a:p>
      </dgm:t>
    </dgm:pt>
    <dgm:pt modelId="{6778CB4C-50AB-4BF5-989B-6CEDB5417C19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Las primeras horas del día son las más activas. </a:t>
          </a:r>
        </a:p>
      </dgm:t>
    </dgm:pt>
    <dgm:pt modelId="{4941AE7B-F79A-4ABA-8F03-7718C04642A5}" type="parTrans" cxnId="{9050EF6A-663D-42BD-8E31-F1F14F7E5776}">
      <dgm:prSet/>
      <dgm:spPr/>
      <dgm:t>
        <a:bodyPr/>
        <a:lstStyle/>
        <a:p>
          <a:endParaRPr lang="es-MX"/>
        </a:p>
      </dgm:t>
    </dgm:pt>
    <dgm:pt modelId="{C2DFDEFE-74A5-4818-AFD2-6E5655BAE01B}" type="sibTrans" cxnId="{9050EF6A-663D-42BD-8E31-F1F14F7E5776}">
      <dgm:prSet/>
      <dgm:spPr/>
      <dgm:t>
        <a:bodyPr/>
        <a:lstStyle/>
        <a:p>
          <a:endParaRPr lang="es-MX"/>
        </a:p>
      </dgm:t>
    </dgm:pt>
    <dgm:pt modelId="{6B4CBA50-A8D9-4B04-A9FA-732D3AA56685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Cronotipo Vespertino </a:t>
          </a:r>
        </a:p>
      </dgm:t>
    </dgm:pt>
    <dgm:pt modelId="{CC470103-0824-4F37-AEF9-397D059EEB9C}" type="parTrans" cxnId="{2DC8B157-B1EB-4B0E-A1F0-DAD8AA25D861}">
      <dgm:prSet/>
      <dgm:spPr/>
      <dgm:t>
        <a:bodyPr/>
        <a:lstStyle/>
        <a:p>
          <a:endParaRPr lang="es-MX"/>
        </a:p>
      </dgm:t>
    </dgm:pt>
    <dgm:pt modelId="{E634A6C7-AD79-49A2-A5A7-49AD41BCB875}" type="sibTrans" cxnId="{2DC8B157-B1EB-4B0E-A1F0-DAD8AA25D861}">
      <dgm:prSet/>
      <dgm:spPr/>
      <dgm:t>
        <a:bodyPr/>
        <a:lstStyle/>
        <a:p>
          <a:endParaRPr lang="es-MX"/>
        </a:p>
      </dgm:t>
    </dgm:pt>
    <dgm:pt modelId="{FBC5B445-DA7B-4D5A-B847-97D750673E43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Personas que rinden mejor por la noche.</a:t>
          </a:r>
        </a:p>
      </dgm:t>
    </dgm:pt>
    <dgm:pt modelId="{0ABA3858-3016-49AC-9E85-15C78A9DF1FE}" type="parTrans" cxnId="{EB153DE9-7C51-456A-8D85-D326F20AF2D4}">
      <dgm:prSet/>
      <dgm:spPr/>
      <dgm:t>
        <a:bodyPr/>
        <a:lstStyle/>
        <a:p>
          <a:endParaRPr lang="es-MX"/>
        </a:p>
      </dgm:t>
    </dgm:pt>
    <dgm:pt modelId="{9CC67F40-BBFC-48E8-92C2-864B84F2C09B}" type="sibTrans" cxnId="{EB153DE9-7C51-456A-8D85-D326F20AF2D4}">
      <dgm:prSet/>
      <dgm:spPr/>
      <dgm:t>
        <a:bodyPr/>
        <a:lstStyle/>
        <a:p>
          <a:endParaRPr lang="es-MX"/>
        </a:p>
      </dgm:t>
    </dgm:pt>
    <dgm:pt modelId="{2768DF16-FAE2-45F5-AA19-C6EB87326850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Les cuesta trabajo despertar temprano.</a:t>
          </a:r>
        </a:p>
      </dgm:t>
    </dgm:pt>
    <dgm:pt modelId="{EB847EA7-7C62-4E1E-87A1-ED2FA94F64A5}" type="parTrans" cxnId="{32EA3375-AC1F-44D0-8D94-B65261E8DBBC}">
      <dgm:prSet/>
      <dgm:spPr/>
      <dgm:t>
        <a:bodyPr/>
        <a:lstStyle/>
        <a:p>
          <a:endParaRPr lang="es-MX"/>
        </a:p>
      </dgm:t>
    </dgm:pt>
    <dgm:pt modelId="{80977CB8-A49F-46D4-8F6C-448E59CD45D7}" type="sibTrans" cxnId="{32EA3375-AC1F-44D0-8D94-B65261E8DBBC}">
      <dgm:prSet/>
      <dgm:spPr/>
      <dgm:t>
        <a:bodyPr/>
        <a:lstStyle/>
        <a:p>
          <a:endParaRPr lang="es-MX"/>
        </a:p>
      </dgm:t>
    </dgm:pt>
    <dgm:pt modelId="{C81D14E5-A11A-4E85-9D92-637FCB30A26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Cronotipo intermedio </a:t>
          </a:r>
        </a:p>
      </dgm:t>
    </dgm:pt>
    <dgm:pt modelId="{7FAF83CC-3DBE-4C6F-A56C-11CA1304A81B}" type="parTrans" cxnId="{A15B27A5-79D2-4872-A9B4-1B4FB178E4DA}">
      <dgm:prSet/>
      <dgm:spPr/>
      <dgm:t>
        <a:bodyPr/>
        <a:lstStyle/>
        <a:p>
          <a:endParaRPr lang="es-MX"/>
        </a:p>
      </dgm:t>
    </dgm:pt>
    <dgm:pt modelId="{AF23FC2A-1250-48BA-A739-96FEF962EFCB}" type="sibTrans" cxnId="{A15B27A5-79D2-4872-A9B4-1B4FB178E4DA}">
      <dgm:prSet/>
      <dgm:spPr/>
      <dgm:t>
        <a:bodyPr/>
        <a:lstStyle/>
        <a:p>
          <a:endParaRPr lang="es-MX"/>
        </a:p>
      </dgm:t>
    </dgm:pt>
    <dgm:pt modelId="{24C1DAE9-3748-49C2-A935-76BEDA246F74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Su horario para dormir es entre las 12 pm y las 8 am.</a:t>
          </a:r>
        </a:p>
      </dgm:t>
    </dgm:pt>
    <dgm:pt modelId="{EC95F3EE-6CC3-4C2F-9512-20B520757FC2}" type="parTrans" cxnId="{300D3353-895A-4A09-B1F3-DB185B008B4F}">
      <dgm:prSet/>
      <dgm:spPr/>
      <dgm:t>
        <a:bodyPr/>
        <a:lstStyle/>
        <a:p>
          <a:endParaRPr lang="es-MX"/>
        </a:p>
      </dgm:t>
    </dgm:pt>
    <dgm:pt modelId="{774EB60E-B38F-4FEE-9A94-018737B4E96E}" type="sibTrans" cxnId="{300D3353-895A-4A09-B1F3-DB185B008B4F}">
      <dgm:prSet/>
      <dgm:spPr/>
      <dgm:t>
        <a:bodyPr/>
        <a:lstStyle/>
        <a:p>
          <a:endParaRPr lang="es-MX"/>
        </a:p>
      </dgm:t>
    </dgm:pt>
    <dgm:pt modelId="{DAE8A748-5268-4567-A6EC-2A18FA225C96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No encuentran preferencias por la mañana o por la tarde. </a:t>
          </a:r>
        </a:p>
      </dgm:t>
    </dgm:pt>
    <dgm:pt modelId="{6355A011-B2BC-4BE8-912F-A68C5C31B5B9}" type="parTrans" cxnId="{CAEA9FAA-7D37-430E-9B66-11D8A9C3C032}">
      <dgm:prSet/>
      <dgm:spPr/>
      <dgm:t>
        <a:bodyPr/>
        <a:lstStyle/>
        <a:p>
          <a:endParaRPr lang="es-MX"/>
        </a:p>
      </dgm:t>
    </dgm:pt>
    <dgm:pt modelId="{B792072A-CC65-4EE8-87E8-55F504F80CC1}" type="sibTrans" cxnId="{CAEA9FAA-7D37-430E-9B66-11D8A9C3C032}">
      <dgm:prSet/>
      <dgm:spPr/>
      <dgm:t>
        <a:bodyPr/>
        <a:lstStyle/>
        <a:p>
          <a:endParaRPr lang="es-MX"/>
        </a:p>
      </dgm:t>
    </dgm:pt>
    <dgm:pt modelId="{8FBF19B7-83EB-4257-9144-C5E512FEDF95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Aproximadamente el 25% de la población es matutina. </a:t>
          </a:r>
        </a:p>
      </dgm:t>
    </dgm:pt>
    <dgm:pt modelId="{F3CE63A6-C19C-4885-A708-F1EA3EF62AB9}" type="parTrans" cxnId="{78DD8F9D-8FCC-4E3C-B053-F0E3C8948A1E}">
      <dgm:prSet/>
      <dgm:spPr/>
      <dgm:t>
        <a:bodyPr/>
        <a:lstStyle/>
        <a:p>
          <a:endParaRPr lang="es-MX"/>
        </a:p>
      </dgm:t>
    </dgm:pt>
    <dgm:pt modelId="{EE4FC79B-E47B-4295-B86E-FDCC0050E755}" type="sibTrans" cxnId="{78DD8F9D-8FCC-4E3C-B053-F0E3C8948A1E}">
      <dgm:prSet/>
      <dgm:spPr/>
      <dgm:t>
        <a:bodyPr/>
        <a:lstStyle/>
        <a:p>
          <a:endParaRPr lang="es-MX"/>
        </a:p>
      </dgm:t>
    </dgm:pt>
    <dgm:pt modelId="{B3CB0A27-90AB-45AE-8DB4-85855428D42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Su horario de sueño es entre las 3 am y las 11 am.</a:t>
          </a:r>
        </a:p>
      </dgm:t>
    </dgm:pt>
    <dgm:pt modelId="{09674644-1F9D-4EB4-8618-86D484AB5C76}" type="parTrans" cxnId="{B28AFA6A-9BFC-4867-8753-DE3175CB3B32}">
      <dgm:prSet/>
      <dgm:spPr/>
      <dgm:t>
        <a:bodyPr/>
        <a:lstStyle/>
        <a:p>
          <a:endParaRPr lang="es-MX"/>
        </a:p>
      </dgm:t>
    </dgm:pt>
    <dgm:pt modelId="{B68D9236-5917-4FEA-B8E4-FB44ECD8E771}" type="sibTrans" cxnId="{B28AFA6A-9BFC-4867-8753-DE3175CB3B32}">
      <dgm:prSet/>
      <dgm:spPr/>
      <dgm:t>
        <a:bodyPr/>
        <a:lstStyle/>
        <a:p>
          <a:endParaRPr lang="es-MX"/>
        </a:p>
      </dgm:t>
    </dgm:pt>
    <dgm:pt modelId="{BF9794AA-721D-49C6-82A0-3F5941C33157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Aproximadamente el 25% de la población es vespertina. </a:t>
          </a:r>
        </a:p>
      </dgm:t>
    </dgm:pt>
    <dgm:pt modelId="{2A63A6CD-C9CD-4887-AAF8-8AF9950F6A25}" type="parTrans" cxnId="{F8F9A956-3E03-4BA1-86DE-D86F5746D521}">
      <dgm:prSet/>
      <dgm:spPr/>
      <dgm:t>
        <a:bodyPr/>
        <a:lstStyle/>
        <a:p>
          <a:endParaRPr lang="es-MX"/>
        </a:p>
      </dgm:t>
    </dgm:pt>
    <dgm:pt modelId="{C8E4D0E3-6A19-432D-BEBF-AE3363446FEC}" type="sibTrans" cxnId="{F8F9A956-3E03-4BA1-86DE-D86F5746D521}">
      <dgm:prSet/>
      <dgm:spPr/>
      <dgm:t>
        <a:bodyPr/>
        <a:lstStyle/>
        <a:p>
          <a:endParaRPr lang="es-MX"/>
        </a:p>
      </dgm:t>
    </dgm:pt>
    <dgm:pt modelId="{D0714E26-6217-4CC2-8CD1-84C51306A972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Mayor liberación de melatonina a las 3 am.</a:t>
          </a:r>
        </a:p>
      </dgm:t>
    </dgm:pt>
    <dgm:pt modelId="{7B6CF769-7F37-4287-8AC9-E743A3089EB3}" type="parTrans" cxnId="{037B6D65-19D3-4D43-8EC5-287FB19627E9}">
      <dgm:prSet/>
      <dgm:spPr/>
      <dgm:t>
        <a:bodyPr/>
        <a:lstStyle/>
        <a:p>
          <a:endParaRPr lang="es-MX"/>
        </a:p>
      </dgm:t>
    </dgm:pt>
    <dgm:pt modelId="{F5774A29-552C-4F94-8247-90D303ACDD39}" type="sibTrans" cxnId="{037B6D65-19D3-4D43-8EC5-287FB19627E9}">
      <dgm:prSet/>
      <dgm:spPr/>
      <dgm:t>
        <a:bodyPr/>
        <a:lstStyle/>
        <a:p>
          <a:endParaRPr lang="es-MX"/>
        </a:p>
      </dgm:t>
    </dgm:pt>
    <dgm:pt modelId="{C8C64017-F222-4A91-BF20-59F93743F29F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Aproximadamente el 50% de la población.</a:t>
          </a:r>
        </a:p>
      </dgm:t>
    </dgm:pt>
    <dgm:pt modelId="{C908C98D-BCF8-40B4-9263-5607BDA32602}" type="parTrans" cxnId="{81B7FD8D-BA23-4E45-B7ED-C9D3FA63ED97}">
      <dgm:prSet/>
      <dgm:spPr/>
      <dgm:t>
        <a:bodyPr/>
        <a:lstStyle/>
        <a:p>
          <a:endParaRPr lang="es-MX"/>
        </a:p>
      </dgm:t>
    </dgm:pt>
    <dgm:pt modelId="{3C56A829-7CC9-4308-8A64-B68C68F88BD8}" type="sibTrans" cxnId="{81B7FD8D-BA23-4E45-B7ED-C9D3FA63ED97}">
      <dgm:prSet/>
      <dgm:spPr/>
      <dgm:t>
        <a:bodyPr/>
        <a:lstStyle/>
        <a:p>
          <a:endParaRPr lang="es-MX"/>
        </a:p>
      </dgm:t>
    </dgm:pt>
    <dgm:pt modelId="{EF8DC669-7DB7-44D6-9A3B-EE3C324365C8}" type="pres">
      <dgm:prSet presAssocID="{9CD4D6C9-1572-4583-82CB-E5E670A2613E}" presName="linearFlow" presStyleCnt="0">
        <dgm:presLayoutVars>
          <dgm:dir/>
          <dgm:animLvl val="lvl"/>
          <dgm:resizeHandles/>
        </dgm:presLayoutVars>
      </dgm:prSet>
      <dgm:spPr/>
    </dgm:pt>
    <dgm:pt modelId="{4B9A115B-2C70-4F57-8B49-7B2EDC1E5992}" type="pres">
      <dgm:prSet presAssocID="{92000F57-5857-4A76-B48D-AA807E36BD48}" presName="compositeNode" presStyleCnt="0">
        <dgm:presLayoutVars>
          <dgm:bulletEnabled val="1"/>
        </dgm:presLayoutVars>
      </dgm:prSet>
      <dgm:spPr/>
    </dgm:pt>
    <dgm:pt modelId="{3CEB812F-10AD-4536-B754-88298D4A0993}" type="pres">
      <dgm:prSet presAssocID="{92000F57-5857-4A76-B48D-AA807E36BD48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CB8FB63-0FDE-45C4-9701-F28FAACA00CA}" type="pres">
      <dgm:prSet presAssocID="{92000F57-5857-4A76-B48D-AA807E36BD48}" presName="childNode" presStyleLbl="node1" presStyleIdx="0" presStyleCnt="3">
        <dgm:presLayoutVars>
          <dgm:bulletEnabled val="1"/>
        </dgm:presLayoutVars>
      </dgm:prSet>
      <dgm:spPr/>
    </dgm:pt>
    <dgm:pt modelId="{6D878A9B-932E-4EC7-8AF3-6363A7E6C282}" type="pres">
      <dgm:prSet presAssocID="{92000F57-5857-4A76-B48D-AA807E36BD48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74DF7A4-0F11-4AE5-93E5-A14F18E4B739}" type="pres">
      <dgm:prSet presAssocID="{20C91152-3D10-4E2A-962D-C9568B9CC731}" presName="sibTrans" presStyleCnt="0"/>
      <dgm:spPr/>
    </dgm:pt>
    <dgm:pt modelId="{F82939DD-2864-414B-803C-F23247B26B63}" type="pres">
      <dgm:prSet presAssocID="{6B4CBA50-A8D9-4B04-A9FA-732D3AA56685}" presName="compositeNode" presStyleCnt="0">
        <dgm:presLayoutVars>
          <dgm:bulletEnabled val="1"/>
        </dgm:presLayoutVars>
      </dgm:prSet>
      <dgm:spPr/>
    </dgm:pt>
    <dgm:pt modelId="{3957A134-DA88-49AB-8915-506680AD16E9}" type="pres">
      <dgm:prSet presAssocID="{6B4CBA50-A8D9-4B04-A9FA-732D3AA56685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C571F4E-79FB-4017-BD31-215AEFD4950C}" type="pres">
      <dgm:prSet presAssocID="{6B4CBA50-A8D9-4B04-A9FA-732D3AA56685}" presName="childNode" presStyleLbl="node1" presStyleIdx="1" presStyleCnt="3">
        <dgm:presLayoutVars>
          <dgm:bulletEnabled val="1"/>
        </dgm:presLayoutVars>
      </dgm:prSet>
      <dgm:spPr/>
    </dgm:pt>
    <dgm:pt modelId="{D1ACDCA5-E95D-47BA-AD5C-31EDD7FB0AA0}" type="pres">
      <dgm:prSet presAssocID="{6B4CBA50-A8D9-4B04-A9FA-732D3AA56685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874C4B1F-6802-4D4E-9B52-211A3B84C196}" type="pres">
      <dgm:prSet presAssocID="{E634A6C7-AD79-49A2-A5A7-49AD41BCB875}" presName="sibTrans" presStyleCnt="0"/>
      <dgm:spPr/>
    </dgm:pt>
    <dgm:pt modelId="{FAD4ABE1-56B8-4164-9897-C7237116946A}" type="pres">
      <dgm:prSet presAssocID="{C81D14E5-A11A-4E85-9D92-637FCB30A26B}" presName="compositeNode" presStyleCnt="0">
        <dgm:presLayoutVars>
          <dgm:bulletEnabled val="1"/>
        </dgm:presLayoutVars>
      </dgm:prSet>
      <dgm:spPr/>
    </dgm:pt>
    <dgm:pt modelId="{DC73D893-0A74-4770-866D-A8E333BADB8B}" type="pres">
      <dgm:prSet presAssocID="{C81D14E5-A11A-4E85-9D92-637FCB30A26B}" presName="image" presStyleLbl="fgImgPlace1" presStyleIdx="2" presStyleCnt="3" custLinFactNeighborX="2590" custLinFactNeighborY="-1295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54B87D-47B0-484E-9BD5-B9FED27BF39A}" type="pres">
      <dgm:prSet presAssocID="{C81D14E5-A11A-4E85-9D92-637FCB30A26B}" presName="childNode" presStyleLbl="node1" presStyleIdx="2" presStyleCnt="3">
        <dgm:presLayoutVars>
          <dgm:bulletEnabled val="1"/>
        </dgm:presLayoutVars>
      </dgm:prSet>
      <dgm:spPr/>
    </dgm:pt>
    <dgm:pt modelId="{12DF0A0D-E5E1-45A5-AFD5-99224766048B}" type="pres">
      <dgm:prSet presAssocID="{C81D14E5-A11A-4E85-9D92-637FCB30A26B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20F780A-3462-486F-B363-9E14A3585CF2}" type="presOf" srcId="{8FBF19B7-83EB-4257-9144-C5E512FEDF95}" destId="{5CB8FB63-0FDE-45C4-9701-F28FAACA00CA}" srcOrd="0" destOrd="2" presId="urn:microsoft.com/office/officeart/2005/8/layout/hList2"/>
    <dgm:cxn modelId="{AF0CB011-42D0-41F8-927D-A75BCDC67EDF}" type="presOf" srcId="{FBC5B445-DA7B-4D5A-B847-97D750673E43}" destId="{9C571F4E-79FB-4017-BD31-215AEFD4950C}" srcOrd="0" destOrd="0" presId="urn:microsoft.com/office/officeart/2005/8/layout/hList2"/>
    <dgm:cxn modelId="{DCC4F52C-28A5-455F-996A-DAA4763B5250}" type="presOf" srcId="{B3CB0A27-90AB-45AE-8DB4-85855428D42B}" destId="{9C571F4E-79FB-4017-BD31-215AEFD4950C}" srcOrd="0" destOrd="2" presId="urn:microsoft.com/office/officeart/2005/8/layout/hList2"/>
    <dgm:cxn modelId="{CA311843-5F8C-484F-BFF3-791D9BB96393}" type="presOf" srcId="{C81D14E5-A11A-4E85-9D92-637FCB30A26B}" destId="{12DF0A0D-E5E1-45A5-AFD5-99224766048B}" srcOrd="0" destOrd="0" presId="urn:microsoft.com/office/officeart/2005/8/layout/hList2"/>
    <dgm:cxn modelId="{E3676F63-90EC-44E6-8B4F-7D997279A3DC}" type="presOf" srcId="{DAE8A748-5268-4567-A6EC-2A18FA225C96}" destId="{2254B87D-47B0-484E-9BD5-B9FED27BF39A}" srcOrd="0" destOrd="2" presId="urn:microsoft.com/office/officeart/2005/8/layout/hList2"/>
    <dgm:cxn modelId="{037B6D65-19D3-4D43-8EC5-287FB19627E9}" srcId="{C81D14E5-A11A-4E85-9D92-637FCB30A26B}" destId="{D0714E26-6217-4CC2-8CD1-84C51306A972}" srcOrd="1" destOrd="0" parTransId="{7B6CF769-7F37-4287-8AC9-E743A3089EB3}" sibTransId="{F5774A29-552C-4F94-8247-90D303ACDD39}"/>
    <dgm:cxn modelId="{F9008149-335C-4F83-86ED-B856D2F3E73E}" type="presOf" srcId="{C190D107-DC96-4248-847F-F90DB3F73E64}" destId="{5CB8FB63-0FDE-45C4-9701-F28FAACA00CA}" srcOrd="0" destOrd="0" presId="urn:microsoft.com/office/officeart/2005/8/layout/hList2"/>
    <dgm:cxn modelId="{9050EF6A-663D-42BD-8E31-F1F14F7E5776}" srcId="{92000F57-5857-4A76-B48D-AA807E36BD48}" destId="{6778CB4C-50AB-4BF5-989B-6CEDB5417C19}" srcOrd="1" destOrd="0" parTransId="{4941AE7B-F79A-4ABA-8F03-7718C04642A5}" sibTransId="{C2DFDEFE-74A5-4818-AFD2-6E5655BAE01B}"/>
    <dgm:cxn modelId="{B28AFA6A-9BFC-4867-8753-DE3175CB3B32}" srcId="{6B4CBA50-A8D9-4B04-A9FA-732D3AA56685}" destId="{B3CB0A27-90AB-45AE-8DB4-85855428D42B}" srcOrd="2" destOrd="0" parTransId="{09674644-1F9D-4EB4-8618-86D484AB5C76}" sibTransId="{B68D9236-5917-4FEA-B8E4-FB44ECD8E771}"/>
    <dgm:cxn modelId="{34DB4650-7A20-46DB-9ACE-88D43775B260}" type="presOf" srcId="{6778CB4C-50AB-4BF5-989B-6CEDB5417C19}" destId="{5CB8FB63-0FDE-45C4-9701-F28FAACA00CA}" srcOrd="0" destOrd="1" presId="urn:microsoft.com/office/officeart/2005/8/layout/hList2"/>
    <dgm:cxn modelId="{3C3B0251-1D7A-47B8-B7D8-98D299C777F9}" type="presOf" srcId="{24C1DAE9-3748-49C2-A935-76BEDA246F74}" destId="{2254B87D-47B0-484E-9BD5-B9FED27BF39A}" srcOrd="0" destOrd="0" presId="urn:microsoft.com/office/officeart/2005/8/layout/hList2"/>
    <dgm:cxn modelId="{300D3353-895A-4A09-B1F3-DB185B008B4F}" srcId="{C81D14E5-A11A-4E85-9D92-637FCB30A26B}" destId="{24C1DAE9-3748-49C2-A935-76BEDA246F74}" srcOrd="0" destOrd="0" parTransId="{EC95F3EE-6CC3-4C2F-9512-20B520757FC2}" sibTransId="{774EB60E-B38F-4FEE-9A94-018737B4E96E}"/>
    <dgm:cxn modelId="{32EA3375-AC1F-44D0-8D94-B65261E8DBBC}" srcId="{6B4CBA50-A8D9-4B04-A9FA-732D3AA56685}" destId="{2768DF16-FAE2-45F5-AA19-C6EB87326850}" srcOrd="1" destOrd="0" parTransId="{EB847EA7-7C62-4E1E-87A1-ED2FA94F64A5}" sibTransId="{80977CB8-A49F-46D4-8F6C-448E59CD45D7}"/>
    <dgm:cxn modelId="{F8F9A956-3E03-4BA1-86DE-D86F5746D521}" srcId="{6B4CBA50-A8D9-4B04-A9FA-732D3AA56685}" destId="{BF9794AA-721D-49C6-82A0-3F5941C33157}" srcOrd="3" destOrd="0" parTransId="{2A63A6CD-C9CD-4887-AAF8-8AF9950F6A25}" sibTransId="{C8E4D0E3-6A19-432D-BEBF-AE3363446FEC}"/>
    <dgm:cxn modelId="{2DC8B157-B1EB-4B0E-A1F0-DAD8AA25D861}" srcId="{9CD4D6C9-1572-4583-82CB-E5E670A2613E}" destId="{6B4CBA50-A8D9-4B04-A9FA-732D3AA56685}" srcOrd="1" destOrd="0" parTransId="{CC470103-0824-4F37-AEF9-397D059EEB9C}" sibTransId="{E634A6C7-AD79-49A2-A5A7-49AD41BCB875}"/>
    <dgm:cxn modelId="{5F1EA785-0D7E-4553-8553-78375C67D9CC}" type="presOf" srcId="{92000F57-5857-4A76-B48D-AA807E36BD48}" destId="{6D878A9B-932E-4EC7-8AF3-6363A7E6C282}" srcOrd="0" destOrd="0" presId="urn:microsoft.com/office/officeart/2005/8/layout/hList2"/>
    <dgm:cxn modelId="{81B7FD8D-BA23-4E45-B7ED-C9D3FA63ED97}" srcId="{C81D14E5-A11A-4E85-9D92-637FCB30A26B}" destId="{C8C64017-F222-4A91-BF20-59F93743F29F}" srcOrd="3" destOrd="0" parTransId="{C908C98D-BCF8-40B4-9263-5607BDA32602}" sibTransId="{3C56A829-7CC9-4308-8A64-B68C68F88BD8}"/>
    <dgm:cxn modelId="{67F34792-CBC3-4642-AF5C-E14FCAAA798D}" type="presOf" srcId="{D0714E26-6217-4CC2-8CD1-84C51306A972}" destId="{2254B87D-47B0-484E-9BD5-B9FED27BF39A}" srcOrd="0" destOrd="1" presId="urn:microsoft.com/office/officeart/2005/8/layout/hList2"/>
    <dgm:cxn modelId="{78DD8F9D-8FCC-4E3C-B053-F0E3C8948A1E}" srcId="{92000F57-5857-4A76-B48D-AA807E36BD48}" destId="{8FBF19B7-83EB-4257-9144-C5E512FEDF95}" srcOrd="2" destOrd="0" parTransId="{F3CE63A6-C19C-4885-A708-F1EA3EF62AB9}" sibTransId="{EE4FC79B-E47B-4295-B86E-FDCC0050E755}"/>
    <dgm:cxn modelId="{D1B04DA4-471E-4CCB-AF89-6E8243A8ED27}" type="presOf" srcId="{6B4CBA50-A8D9-4B04-A9FA-732D3AA56685}" destId="{D1ACDCA5-E95D-47BA-AD5C-31EDD7FB0AA0}" srcOrd="0" destOrd="0" presId="urn:microsoft.com/office/officeart/2005/8/layout/hList2"/>
    <dgm:cxn modelId="{A15B27A5-79D2-4872-A9B4-1B4FB178E4DA}" srcId="{9CD4D6C9-1572-4583-82CB-E5E670A2613E}" destId="{C81D14E5-A11A-4E85-9D92-637FCB30A26B}" srcOrd="2" destOrd="0" parTransId="{7FAF83CC-3DBE-4C6F-A56C-11CA1304A81B}" sibTransId="{AF23FC2A-1250-48BA-A739-96FEF962EFCB}"/>
    <dgm:cxn modelId="{CAEA9FAA-7D37-430E-9B66-11D8A9C3C032}" srcId="{C81D14E5-A11A-4E85-9D92-637FCB30A26B}" destId="{DAE8A748-5268-4567-A6EC-2A18FA225C96}" srcOrd="2" destOrd="0" parTransId="{6355A011-B2BC-4BE8-912F-A68C5C31B5B9}" sibTransId="{B792072A-CC65-4EE8-87E8-55F504F80CC1}"/>
    <dgm:cxn modelId="{45051DAC-140F-4F9A-98E2-BC178D784857}" type="presOf" srcId="{C8C64017-F222-4A91-BF20-59F93743F29F}" destId="{2254B87D-47B0-484E-9BD5-B9FED27BF39A}" srcOrd="0" destOrd="3" presId="urn:microsoft.com/office/officeart/2005/8/layout/hList2"/>
    <dgm:cxn modelId="{D7D92AB2-3E8C-49F6-B5DA-CB75ED51EA57}" type="presOf" srcId="{BF9794AA-721D-49C6-82A0-3F5941C33157}" destId="{9C571F4E-79FB-4017-BD31-215AEFD4950C}" srcOrd="0" destOrd="3" presId="urn:microsoft.com/office/officeart/2005/8/layout/hList2"/>
    <dgm:cxn modelId="{0451FEBC-32A1-46F1-B6D8-7D95EA4968F8}" srcId="{9CD4D6C9-1572-4583-82CB-E5E670A2613E}" destId="{92000F57-5857-4A76-B48D-AA807E36BD48}" srcOrd="0" destOrd="0" parTransId="{D656F827-9C95-476E-8F8C-9E19773EFA07}" sibTransId="{20C91152-3D10-4E2A-962D-C9568B9CC731}"/>
    <dgm:cxn modelId="{18FCEFBE-8056-47EA-AE65-B7DEBCA2A353}" type="presOf" srcId="{9CD4D6C9-1572-4583-82CB-E5E670A2613E}" destId="{EF8DC669-7DB7-44D6-9A3B-EE3C324365C8}" srcOrd="0" destOrd="0" presId="urn:microsoft.com/office/officeart/2005/8/layout/hList2"/>
    <dgm:cxn modelId="{EB153DE9-7C51-456A-8D85-D326F20AF2D4}" srcId="{6B4CBA50-A8D9-4B04-A9FA-732D3AA56685}" destId="{FBC5B445-DA7B-4D5A-B847-97D750673E43}" srcOrd="0" destOrd="0" parTransId="{0ABA3858-3016-49AC-9E85-15C78A9DF1FE}" sibTransId="{9CC67F40-BBFC-48E8-92C2-864B84F2C09B}"/>
    <dgm:cxn modelId="{B8165DEB-3F4F-492C-BD13-9629B28A151F}" srcId="{92000F57-5857-4A76-B48D-AA807E36BD48}" destId="{C190D107-DC96-4248-847F-F90DB3F73E64}" srcOrd="0" destOrd="0" parTransId="{ED1E12A0-9742-4B43-8513-A37FB2580303}" sibTransId="{585D91B4-243D-4F3A-AC98-9DAC94811E3B}"/>
    <dgm:cxn modelId="{CF3184FB-EE16-4492-B975-8B4FF2E88039}" type="presOf" srcId="{2768DF16-FAE2-45F5-AA19-C6EB87326850}" destId="{9C571F4E-79FB-4017-BD31-215AEFD4950C}" srcOrd="0" destOrd="1" presId="urn:microsoft.com/office/officeart/2005/8/layout/hList2"/>
    <dgm:cxn modelId="{3A89FD5A-7221-42BD-93F1-8579E576D30A}" type="presParOf" srcId="{EF8DC669-7DB7-44D6-9A3B-EE3C324365C8}" destId="{4B9A115B-2C70-4F57-8B49-7B2EDC1E5992}" srcOrd="0" destOrd="0" presId="urn:microsoft.com/office/officeart/2005/8/layout/hList2"/>
    <dgm:cxn modelId="{D18DA6B6-1972-445A-9366-528C7490BE80}" type="presParOf" srcId="{4B9A115B-2C70-4F57-8B49-7B2EDC1E5992}" destId="{3CEB812F-10AD-4536-B754-88298D4A0993}" srcOrd="0" destOrd="0" presId="urn:microsoft.com/office/officeart/2005/8/layout/hList2"/>
    <dgm:cxn modelId="{7082E600-3110-490D-B4D3-0155C061D5C1}" type="presParOf" srcId="{4B9A115B-2C70-4F57-8B49-7B2EDC1E5992}" destId="{5CB8FB63-0FDE-45C4-9701-F28FAACA00CA}" srcOrd="1" destOrd="0" presId="urn:microsoft.com/office/officeart/2005/8/layout/hList2"/>
    <dgm:cxn modelId="{9389FC5D-A5DD-428E-9D59-B77337288B2F}" type="presParOf" srcId="{4B9A115B-2C70-4F57-8B49-7B2EDC1E5992}" destId="{6D878A9B-932E-4EC7-8AF3-6363A7E6C282}" srcOrd="2" destOrd="0" presId="urn:microsoft.com/office/officeart/2005/8/layout/hList2"/>
    <dgm:cxn modelId="{3B157759-1597-4546-BBF0-3F5AD405616E}" type="presParOf" srcId="{EF8DC669-7DB7-44D6-9A3B-EE3C324365C8}" destId="{374DF7A4-0F11-4AE5-93E5-A14F18E4B739}" srcOrd="1" destOrd="0" presId="urn:microsoft.com/office/officeart/2005/8/layout/hList2"/>
    <dgm:cxn modelId="{CFF25B12-FAFA-497B-8761-98923210CB3E}" type="presParOf" srcId="{EF8DC669-7DB7-44D6-9A3B-EE3C324365C8}" destId="{F82939DD-2864-414B-803C-F23247B26B63}" srcOrd="2" destOrd="0" presId="urn:microsoft.com/office/officeart/2005/8/layout/hList2"/>
    <dgm:cxn modelId="{C42F3149-54FB-4B6D-A675-F08CEADF422A}" type="presParOf" srcId="{F82939DD-2864-414B-803C-F23247B26B63}" destId="{3957A134-DA88-49AB-8915-506680AD16E9}" srcOrd="0" destOrd="0" presId="urn:microsoft.com/office/officeart/2005/8/layout/hList2"/>
    <dgm:cxn modelId="{C64DB90F-CB06-447C-BAFA-6BCACAA352DE}" type="presParOf" srcId="{F82939DD-2864-414B-803C-F23247B26B63}" destId="{9C571F4E-79FB-4017-BD31-215AEFD4950C}" srcOrd="1" destOrd="0" presId="urn:microsoft.com/office/officeart/2005/8/layout/hList2"/>
    <dgm:cxn modelId="{5E0906BC-FC79-4CD1-A370-0B14DD98BC48}" type="presParOf" srcId="{F82939DD-2864-414B-803C-F23247B26B63}" destId="{D1ACDCA5-E95D-47BA-AD5C-31EDD7FB0AA0}" srcOrd="2" destOrd="0" presId="urn:microsoft.com/office/officeart/2005/8/layout/hList2"/>
    <dgm:cxn modelId="{510E2026-3DF4-4369-91C3-CCE604F465DF}" type="presParOf" srcId="{EF8DC669-7DB7-44D6-9A3B-EE3C324365C8}" destId="{874C4B1F-6802-4D4E-9B52-211A3B84C196}" srcOrd="3" destOrd="0" presId="urn:microsoft.com/office/officeart/2005/8/layout/hList2"/>
    <dgm:cxn modelId="{58871D71-73E6-4EE3-B8B3-B0EA001190EC}" type="presParOf" srcId="{EF8DC669-7DB7-44D6-9A3B-EE3C324365C8}" destId="{FAD4ABE1-56B8-4164-9897-C7237116946A}" srcOrd="4" destOrd="0" presId="urn:microsoft.com/office/officeart/2005/8/layout/hList2"/>
    <dgm:cxn modelId="{E0569CA2-A354-43E7-AC97-E5F800EBA69B}" type="presParOf" srcId="{FAD4ABE1-56B8-4164-9897-C7237116946A}" destId="{DC73D893-0A74-4770-866D-A8E333BADB8B}" srcOrd="0" destOrd="0" presId="urn:microsoft.com/office/officeart/2005/8/layout/hList2"/>
    <dgm:cxn modelId="{5EB332E8-709C-4BA7-A9FD-46D5EB19EF47}" type="presParOf" srcId="{FAD4ABE1-56B8-4164-9897-C7237116946A}" destId="{2254B87D-47B0-484E-9BD5-B9FED27BF39A}" srcOrd="1" destOrd="0" presId="urn:microsoft.com/office/officeart/2005/8/layout/hList2"/>
    <dgm:cxn modelId="{483E0AA2-1CE6-423C-87E6-C495B4151C00}" type="presParOf" srcId="{FAD4ABE1-56B8-4164-9897-C7237116946A}" destId="{12DF0A0D-E5E1-45A5-AFD5-99224766048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78A9B-932E-4EC7-8AF3-6363A7E6C282}">
      <dsp:nvSpPr>
        <dsp:cNvPr id="0" name=""/>
        <dsp:cNvSpPr/>
      </dsp:nvSpPr>
      <dsp:spPr>
        <a:xfrm rot="16200000">
          <a:off x="-1818395" y="2836538"/>
          <a:ext cx="4293501" cy="52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642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>
              <a:latin typeface="Arial Narrow" panose="020B0606020202030204" pitchFamily="34" charset="0"/>
            </a:rPr>
            <a:t>Cronotipo Matutino</a:t>
          </a:r>
        </a:p>
      </dsp:txBody>
      <dsp:txXfrm>
        <a:off x="-1818395" y="2836538"/>
        <a:ext cx="4293501" cy="526837"/>
      </dsp:txXfrm>
    </dsp:sp>
    <dsp:sp modelId="{5CB8FB63-0FDE-45C4-9701-F28FAACA00CA}">
      <dsp:nvSpPr>
        <dsp:cNvPr id="0" name=""/>
        <dsp:cNvSpPr/>
      </dsp:nvSpPr>
      <dsp:spPr>
        <a:xfrm>
          <a:off x="591774" y="953206"/>
          <a:ext cx="2624210" cy="42935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464642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Despertar aproximadamente a las 6 am y dormir a las 10 pm.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Las primeras horas del día son las más activas.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Aproximadamente el 25% de la población es matutina. </a:t>
          </a:r>
        </a:p>
      </dsp:txBody>
      <dsp:txXfrm>
        <a:off x="591774" y="953206"/>
        <a:ext cx="2624210" cy="4293501"/>
      </dsp:txXfrm>
    </dsp:sp>
    <dsp:sp modelId="{3CEB812F-10AD-4536-B754-88298D4A0993}">
      <dsp:nvSpPr>
        <dsp:cNvPr id="0" name=""/>
        <dsp:cNvSpPr/>
      </dsp:nvSpPr>
      <dsp:spPr>
        <a:xfrm>
          <a:off x="64936" y="257780"/>
          <a:ext cx="1053675" cy="10536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CDCA5-E95D-47BA-AD5C-31EDD7FB0AA0}">
      <dsp:nvSpPr>
        <dsp:cNvPr id="0" name=""/>
        <dsp:cNvSpPr/>
      </dsp:nvSpPr>
      <dsp:spPr>
        <a:xfrm rot="16200000">
          <a:off x="2017153" y="2836538"/>
          <a:ext cx="4293501" cy="52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642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>
              <a:latin typeface="Arial Narrow" panose="020B0606020202030204" pitchFamily="34" charset="0"/>
            </a:rPr>
            <a:t>Cronotipo Vespertino </a:t>
          </a:r>
        </a:p>
      </dsp:txBody>
      <dsp:txXfrm>
        <a:off x="2017153" y="2836538"/>
        <a:ext cx="4293501" cy="526837"/>
      </dsp:txXfrm>
    </dsp:sp>
    <dsp:sp modelId="{9C571F4E-79FB-4017-BD31-215AEFD4950C}">
      <dsp:nvSpPr>
        <dsp:cNvPr id="0" name=""/>
        <dsp:cNvSpPr/>
      </dsp:nvSpPr>
      <dsp:spPr>
        <a:xfrm>
          <a:off x="4427323" y="953206"/>
          <a:ext cx="2624210" cy="4293501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464642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Personas que rinden mejor por la noche.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Les cuesta trabajo despertar temprano.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Su horario de sueño es entre las 3 am y las 11 am.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Aproximadamente el 25% de la población es vespertina. </a:t>
          </a:r>
        </a:p>
      </dsp:txBody>
      <dsp:txXfrm>
        <a:off x="4427323" y="953206"/>
        <a:ext cx="2624210" cy="4293501"/>
      </dsp:txXfrm>
    </dsp:sp>
    <dsp:sp modelId="{3957A134-DA88-49AB-8915-506680AD16E9}">
      <dsp:nvSpPr>
        <dsp:cNvPr id="0" name=""/>
        <dsp:cNvSpPr/>
      </dsp:nvSpPr>
      <dsp:spPr>
        <a:xfrm>
          <a:off x="3900485" y="257780"/>
          <a:ext cx="1053675" cy="105367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F0A0D-E5E1-45A5-AFD5-99224766048B}">
      <dsp:nvSpPr>
        <dsp:cNvPr id="0" name=""/>
        <dsp:cNvSpPr/>
      </dsp:nvSpPr>
      <dsp:spPr>
        <a:xfrm rot="16200000">
          <a:off x="5852702" y="2836538"/>
          <a:ext cx="4293501" cy="52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642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>
              <a:latin typeface="Arial Narrow" panose="020B0606020202030204" pitchFamily="34" charset="0"/>
            </a:rPr>
            <a:t>Cronotipo intermedio </a:t>
          </a:r>
        </a:p>
      </dsp:txBody>
      <dsp:txXfrm>
        <a:off x="5852702" y="2836538"/>
        <a:ext cx="4293501" cy="526837"/>
      </dsp:txXfrm>
    </dsp:sp>
    <dsp:sp modelId="{2254B87D-47B0-484E-9BD5-B9FED27BF39A}">
      <dsp:nvSpPr>
        <dsp:cNvPr id="0" name=""/>
        <dsp:cNvSpPr/>
      </dsp:nvSpPr>
      <dsp:spPr>
        <a:xfrm>
          <a:off x="8262872" y="953206"/>
          <a:ext cx="2624210" cy="429350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464642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Su horario para dormir es entre las 12 pm y las 8 am.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Mayor liberación de melatonina a las 3 am.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No encuentran preferencias por la mañana o por la tarde.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 Narrow" panose="020B0606020202030204" pitchFamily="34" charset="0"/>
            </a:rPr>
            <a:t>Aproximadamente el 50% de la población.</a:t>
          </a:r>
        </a:p>
      </dsp:txBody>
      <dsp:txXfrm>
        <a:off x="8262872" y="953206"/>
        <a:ext cx="2624210" cy="4293501"/>
      </dsp:txXfrm>
    </dsp:sp>
    <dsp:sp modelId="{DC73D893-0A74-4770-866D-A8E333BADB8B}">
      <dsp:nvSpPr>
        <dsp:cNvPr id="0" name=""/>
        <dsp:cNvSpPr/>
      </dsp:nvSpPr>
      <dsp:spPr>
        <a:xfrm>
          <a:off x="7763324" y="121330"/>
          <a:ext cx="1053675" cy="105367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16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834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61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529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06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474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138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54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8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660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33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F735-DA16-4187-B7C5-31D4AA4ED04E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F6F6-CCBA-410D-AD93-3D2A2391B9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37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05" y="1645963"/>
            <a:ext cx="4303637" cy="43036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8176" b="16608"/>
          <a:stretch/>
        </p:blipFill>
        <p:spPr>
          <a:xfrm>
            <a:off x="9235806" y="0"/>
            <a:ext cx="2864386" cy="144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r="21592" b="26274"/>
          <a:stretch/>
        </p:blipFill>
        <p:spPr>
          <a:xfrm>
            <a:off x="286438" y="0"/>
            <a:ext cx="1464411" cy="144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04555" y="0"/>
            <a:ext cx="8582891" cy="177065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La importancia de un descanso adecuado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31573" y="6035024"/>
            <a:ext cx="8135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“La sabiduría es saber cuándo descansar, cuándo tener actividad y cuánto de cada uno tener”. </a:t>
            </a:r>
          </a:p>
          <a:p>
            <a:pPr algn="r"/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(Sri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Sri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Ravi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Shankar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769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1969190" y="1245170"/>
            <a:ext cx="850458" cy="3529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Físico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5502529" y="1245335"/>
            <a:ext cx="1097953" cy="3529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Mental 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85232" y="1823905"/>
            <a:ext cx="1938462" cy="1260000"/>
          </a:xfrm>
          <a:prstGeom prst="rect">
            <a:avLst/>
          </a:prstGeom>
        </p:spPr>
      </p:pic>
      <p:sp>
        <p:nvSpPr>
          <p:cNvPr id="12" name="Marcador de texto 6"/>
          <p:cNvSpPr txBox="1">
            <a:spLocks/>
          </p:cNvSpPr>
          <p:nvPr/>
        </p:nvSpPr>
        <p:spPr>
          <a:xfrm>
            <a:off x="9178067" y="1181539"/>
            <a:ext cx="1302320" cy="352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>
                <a:latin typeface="Arial Narrow" panose="020B0606020202030204" pitchFamily="34" charset="0"/>
              </a:rPr>
              <a:t>Sensorial  </a:t>
            </a:r>
          </a:p>
        </p:txBody>
      </p:sp>
      <p:sp>
        <p:nvSpPr>
          <p:cNvPr id="14" name="Marcador de texto 6"/>
          <p:cNvSpPr txBox="1">
            <a:spLocks/>
          </p:cNvSpPr>
          <p:nvPr/>
        </p:nvSpPr>
        <p:spPr>
          <a:xfrm>
            <a:off x="1805495" y="4115820"/>
            <a:ext cx="1247699" cy="352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>
                <a:latin typeface="Arial Narrow" panose="020B0606020202030204" pitchFamily="34" charset="0"/>
              </a:rPr>
              <a:t>Creativo</a:t>
            </a:r>
          </a:p>
        </p:txBody>
      </p:sp>
      <p:sp>
        <p:nvSpPr>
          <p:cNvPr id="16" name="Marcador de texto 6"/>
          <p:cNvSpPr txBox="1">
            <a:spLocks/>
          </p:cNvSpPr>
          <p:nvPr/>
        </p:nvSpPr>
        <p:spPr>
          <a:xfrm>
            <a:off x="5349446" y="4116149"/>
            <a:ext cx="1433342" cy="352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>
                <a:latin typeface="Arial Narrow" panose="020B0606020202030204" pitchFamily="34" charset="0"/>
              </a:rPr>
              <a:t>Emocional  </a:t>
            </a:r>
          </a:p>
        </p:txBody>
      </p:sp>
      <p:sp>
        <p:nvSpPr>
          <p:cNvPr id="18" name="Marcador de texto 6"/>
          <p:cNvSpPr txBox="1">
            <a:spLocks/>
          </p:cNvSpPr>
          <p:nvPr/>
        </p:nvSpPr>
        <p:spPr>
          <a:xfrm>
            <a:off x="9373764" y="4116148"/>
            <a:ext cx="907505" cy="352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>
                <a:latin typeface="Arial Narrow" panose="020B0606020202030204" pitchFamily="34" charset="0"/>
              </a:rPr>
              <a:t>Social  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5657" t="825" r="8525" b="-825"/>
          <a:stretch/>
        </p:blipFill>
        <p:spPr>
          <a:xfrm>
            <a:off x="8859027" y="1760274"/>
            <a:ext cx="1940400" cy="127185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r="13428"/>
          <a:stretch/>
        </p:blipFill>
        <p:spPr>
          <a:xfrm>
            <a:off x="1459426" y="4694555"/>
            <a:ext cx="1939836" cy="1260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232" y="4694555"/>
            <a:ext cx="1761769" cy="1260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/>
          <a:srcRect l="13489" r="1"/>
          <a:stretch/>
        </p:blipFill>
        <p:spPr>
          <a:xfrm>
            <a:off x="8859027" y="4694555"/>
            <a:ext cx="1936978" cy="126000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88780" y="147259"/>
            <a:ext cx="41899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4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Tipos de descanso </a:t>
            </a:r>
            <a:endParaRPr lang="es-MX" dirty="0">
              <a:latin typeface="Arial Narrow" panose="020B060602020203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419" y="1823905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4115">
            <a:off x="290948" y="106550"/>
            <a:ext cx="1356879" cy="13568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6126" y="122209"/>
            <a:ext cx="5340927" cy="1325563"/>
          </a:xfrm>
        </p:spPr>
        <p:txBody>
          <a:bodyPr/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Cronotipos del sueño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98" y="1224680"/>
            <a:ext cx="5600850" cy="37357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7733" y="5532447"/>
            <a:ext cx="1097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 Narrow" panose="020B0606020202030204" pitchFamily="34" charset="0"/>
              </a:rPr>
              <a:t>Ritmo circadiano</a:t>
            </a:r>
          </a:p>
          <a:p>
            <a:pPr algn="just"/>
            <a:endParaRPr lang="es-MX" dirty="0">
              <a:latin typeface="Arial Narrow" panose="020B0606020202030204" pitchFamily="34" charset="0"/>
            </a:endParaRPr>
          </a:p>
          <a:p>
            <a:pPr algn="just"/>
            <a:r>
              <a:rPr lang="es-MX" dirty="0">
                <a:latin typeface="Arial Narrow" panose="020B0606020202030204" pitchFamily="34" charset="0"/>
              </a:rPr>
              <a:t>Son los ritmos biológicos que tenemos los seres vivos y que nos ayudan a regular nuestro descanso. Lo normal es que se sincronicen con los ritmos ambientales.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18522" y="4504589"/>
            <a:ext cx="283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Melatonina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4861" t="6052" r="15325" b="7356"/>
          <a:stretch/>
        </p:blipFill>
        <p:spPr>
          <a:xfrm>
            <a:off x="607733" y="2157360"/>
            <a:ext cx="2680854" cy="187036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075832" y="4504589"/>
            <a:ext cx="283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Cortisol 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713" y="2012542"/>
            <a:ext cx="2160000" cy="216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35360" y="5134496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 Narrow" panose="020B0606020202030204" pitchFamily="34" charset="0"/>
              </a:rPr>
              <a:t>4 a 6 ciclos de sueño completos</a:t>
            </a:r>
          </a:p>
        </p:txBody>
      </p:sp>
    </p:spTree>
    <p:extLst>
      <p:ext uri="{BB962C8B-B14F-4D97-AF65-F5344CB8AC3E}">
        <p14:creationId xmlns:p14="http://schemas.microsoft.com/office/powerpoint/2010/main" val="273865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52658476"/>
              </p:ext>
            </p:extLst>
          </p:nvPr>
        </p:nvGraphicFramePr>
        <p:xfrm>
          <a:off x="800100" y="1353511"/>
          <a:ext cx="10952019" cy="550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4115">
            <a:off x="0" y="0"/>
            <a:ext cx="1356879" cy="135687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641763" y="123460"/>
            <a:ext cx="5340927" cy="1325563"/>
          </a:xfrm>
        </p:spPr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Cronotipos del sueño </a:t>
            </a:r>
          </a:p>
        </p:txBody>
      </p:sp>
    </p:spTree>
    <p:extLst>
      <p:ext uri="{BB962C8B-B14F-4D97-AF65-F5344CB8AC3E}">
        <p14:creationId xmlns:p14="http://schemas.microsoft.com/office/powerpoint/2010/main" val="346414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8518" y="222955"/>
            <a:ext cx="4637809" cy="1325563"/>
          </a:xfrm>
        </p:spPr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Las fases del sueño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455"/>
            <a:ext cx="12192000" cy="508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4" y="125400"/>
            <a:ext cx="1520672" cy="15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9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757" t="6805" r="31540" b="70713"/>
          <a:stretch/>
        </p:blipFill>
        <p:spPr>
          <a:xfrm rot="19333873">
            <a:off x="818023" y="164667"/>
            <a:ext cx="712296" cy="4896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0144" y="0"/>
            <a:ext cx="4585855" cy="1325563"/>
          </a:xfrm>
        </p:spPr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Higiene del sueño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541607"/>
            <a:ext cx="10515600" cy="2486602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>
                <a:latin typeface="Arial Narrow" panose="020B0606020202030204" pitchFamily="34" charset="0"/>
              </a:rPr>
              <a:t>La Higiene del Sueño es un conjunto de actitudes y hábitos que nos permite conciliar adecuadamente el sueño para poder dormir profundamente, la persona necesita dormir y es necesario un número suficiente de horas y que el sueño sea de calidad y reparador, permitiendo restaurar el organismo y con ello reducir las enfermedades crónicas y degenerativas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9091"/>
          <a:stretch/>
        </p:blipFill>
        <p:spPr>
          <a:xfrm>
            <a:off x="3110354" y="3792683"/>
            <a:ext cx="5256493" cy="2660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5096"/>
          <a:stretch/>
        </p:blipFill>
        <p:spPr>
          <a:xfrm>
            <a:off x="442712" y="537850"/>
            <a:ext cx="1144265" cy="5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3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939924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Establecer un horario regular para ir a dormir y despertar.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No exceder más de 45 minutos de sueño diurno o siestas.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Evitar consumir alcohol o fumar 4 horas antes de acostarse.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Evitar la cafeína, 6 horas antes de dormir en cualquiera de sus presentaciones.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No ingerir comida picante, de alto contenido calórico o azucaradas 4 horas antes de dormir.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Realizar ejercicio de forma regular.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Utilizar ropa cómoda.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Mantener la habitación ventilada y a una temperatura cómoda.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Bloquear ruidos distractores, al igual que eliminar la mayor cantidad de fuentes de luz posibles.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s-MX" dirty="0">
                <a:latin typeface="Arial Narrow" panose="020B0606020202030204" pitchFamily="34" charset="0"/>
              </a:rPr>
              <a:t>Reserva la cama para el sueño y evitar su uso para el trabajo o la recreación general.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757" t="6805" r="31540" b="70713"/>
          <a:stretch/>
        </p:blipFill>
        <p:spPr>
          <a:xfrm rot="19333873">
            <a:off x="818023" y="164667"/>
            <a:ext cx="712296" cy="48966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510144" y="0"/>
            <a:ext cx="4585855" cy="1325563"/>
          </a:xfrm>
        </p:spPr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Higiene del sueño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5096"/>
          <a:stretch/>
        </p:blipFill>
        <p:spPr>
          <a:xfrm>
            <a:off x="442712" y="537850"/>
            <a:ext cx="1144265" cy="5666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2" y="1866120"/>
            <a:ext cx="434026" cy="4340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7350" t="53581" r="62811" b="2974"/>
          <a:stretch/>
        </p:blipFill>
        <p:spPr>
          <a:xfrm rot="17904991">
            <a:off x="887950" y="2315111"/>
            <a:ext cx="315764" cy="4597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55092" t="32335" r="5043" b="34723"/>
          <a:stretch/>
        </p:blipFill>
        <p:spPr>
          <a:xfrm>
            <a:off x="792083" y="4945048"/>
            <a:ext cx="490405" cy="4052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61776" t="64561" r="5520" b="4884"/>
          <a:stretch/>
        </p:blipFill>
        <p:spPr>
          <a:xfrm>
            <a:off x="769639" y="5788324"/>
            <a:ext cx="512849" cy="4791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963" t="34006" r="66392" b="47852"/>
          <a:stretch/>
        </p:blipFill>
        <p:spPr>
          <a:xfrm>
            <a:off x="720226" y="5375171"/>
            <a:ext cx="592281" cy="3751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38622" t="65039" r="39178" b="7987"/>
          <a:stretch/>
        </p:blipFill>
        <p:spPr>
          <a:xfrm rot="5957520">
            <a:off x="843424" y="4554830"/>
            <a:ext cx="397431" cy="4829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3531" t="4168" r="68062" b="67903"/>
          <a:stretch/>
        </p:blipFill>
        <p:spPr>
          <a:xfrm>
            <a:off x="824483" y="3612786"/>
            <a:ext cx="431785" cy="4245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9" y="4062191"/>
            <a:ext cx="449994" cy="4989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8687" t="8636" r="21313" b="11212"/>
          <a:stretch/>
        </p:blipFill>
        <p:spPr>
          <a:xfrm>
            <a:off x="920115" y="3197136"/>
            <a:ext cx="315764" cy="42181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91" y="2816370"/>
            <a:ext cx="355888" cy="3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5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99947" y="3282451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Decisión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33023" y="3265973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Disciplina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266099" y="3265973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Dieta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033066" y="3279589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Deporte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600854" y="6084690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Dormir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061130" y="6084690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Desconexión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787682" y="6084690"/>
            <a:ext cx="14400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Disfrutar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25563"/>
          </a:xfrm>
        </p:spPr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El método de las 7D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768" y="4113015"/>
            <a:ext cx="2872861" cy="16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30" y="4113015"/>
            <a:ext cx="2160000" cy="162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854" y="4113015"/>
            <a:ext cx="2160000" cy="16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719" y="1384657"/>
            <a:ext cx="1620000" cy="162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b="10183"/>
          <a:stretch/>
        </p:blipFill>
        <p:spPr>
          <a:xfrm>
            <a:off x="6567626" y="1385545"/>
            <a:ext cx="2836945" cy="162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13379" t="-661" r="14958" b="661"/>
          <a:stretch/>
        </p:blipFill>
        <p:spPr>
          <a:xfrm>
            <a:off x="3552152" y="1384657"/>
            <a:ext cx="2228978" cy="16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/>
          <a:srcRect l="4622" r="5703"/>
          <a:stretch/>
        </p:blipFill>
        <p:spPr>
          <a:xfrm>
            <a:off x="322484" y="1384657"/>
            <a:ext cx="220383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3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8176" b="16608"/>
          <a:stretch/>
        </p:blipFill>
        <p:spPr>
          <a:xfrm>
            <a:off x="9105177" y="203200"/>
            <a:ext cx="2864386" cy="14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5261" r="25683" b="26274"/>
          <a:stretch/>
        </p:blipFill>
        <p:spPr>
          <a:xfrm>
            <a:off x="4434971" y="972457"/>
            <a:ext cx="3322056" cy="328547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777095" y="4257927"/>
            <a:ext cx="4637809" cy="1325563"/>
          </a:xfrm>
        </p:spPr>
        <p:txBody>
          <a:bodyPr/>
          <a:lstStyle/>
          <a:p>
            <a:pPr algn="ctr"/>
            <a:r>
              <a:rPr lang="es-MX" dirty="0">
                <a:latin typeface="Arial Narrow" panose="020B0606020202030204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533780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409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Tema de Office</vt:lpstr>
      <vt:lpstr>La importancia de un descanso adecuado </vt:lpstr>
      <vt:lpstr>Presentación de PowerPoint</vt:lpstr>
      <vt:lpstr>Cronotipos del sueño </vt:lpstr>
      <vt:lpstr>Cronotipos del sueño </vt:lpstr>
      <vt:lpstr>Las fases del sueño </vt:lpstr>
      <vt:lpstr>Higiene del sueño </vt:lpstr>
      <vt:lpstr>Higiene del sueño </vt:lpstr>
      <vt:lpstr>El método de las 7D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un descanso adecuado</dc:title>
  <dc:creator>Brenda Azucena Orozco Vazquez</dc:creator>
  <cp:lastModifiedBy>Admin</cp:lastModifiedBy>
  <cp:revision>55</cp:revision>
  <dcterms:created xsi:type="dcterms:W3CDTF">2024-06-07T16:42:02Z</dcterms:created>
  <dcterms:modified xsi:type="dcterms:W3CDTF">2025-06-04T15:39:23Z</dcterms:modified>
</cp:coreProperties>
</file>