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F055E-F000-4BDC-A474-98561410DA0D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C5BBE79-5237-472D-8232-44418EABDD81}">
      <dgm:prSet phldrT="[Texto]" custT="1"/>
      <dgm:spPr/>
      <dgm:t>
        <a:bodyPr/>
        <a:lstStyle/>
        <a:p>
          <a:r>
            <a:rPr lang="es-MX" sz="2400" dirty="0"/>
            <a:t>Estímulo / Situación </a:t>
          </a:r>
        </a:p>
      </dgm:t>
    </dgm:pt>
    <dgm:pt modelId="{54813D62-CF23-4A7B-B294-ACBA9F13801F}" type="parTrans" cxnId="{459E3123-8E82-4ACF-B3DE-190DD906D04A}">
      <dgm:prSet/>
      <dgm:spPr/>
      <dgm:t>
        <a:bodyPr/>
        <a:lstStyle/>
        <a:p>
          <a:endParaRPr lang="es-MX"/>
        </a:p>
      </dgm:t>
    </dgm:pt>
    <dgm:pt modelId="{4B7EBAA6-A368-4C3B-B976-4BCC3952A994}" type="sibTrans" cxnId="{459E3123-8E82-4ACF-B3DE-190DD906D04A}">
      <dgm:prSet/>
      <dgm:spPr/>
      <dgm:t>
        <a:bodyPr/>
        <a:lstStyle/>
        <a:p>
          <a:endParaRPr lang="es-MX"/>
        </a:p>
      </dgm:t>
    </dgm:pt>
    <dgm:pt modelId="{8136D951-5BA2-4C1B-971A-1DD6FC81405F}">
      <dgm:prSet phldrT="[Texto]" custT="1"/>
      <dgm:spPr/>
      <dgm:t>
        <a:bodyPr/>
        <a:lstStyle/>
        <a:p>
          <a:r>
            <a:rPr lang="es-MX" sz="2400" dirty="0"/>
            <a:t>Pensamiento</a:t>
          </a:r>
        </a:p>
      </dgm:t>
    </dgm:pt>
    <dgm:pt modelId="{89F73B66-4E4A-48D5-A4E1-A743CDB2B73C}" type="parTrans" cxnId="{1708E1C0-DA2F-4026-A39E-45EE000BB7AB}">
      <dgm:prSet/>
      <dgm:spPr/>
      <dgm:t>
        <a:bodyPr/>
        <a:lstStyle/>
        <a:p>
          <a:endParaRPr lang="es-MX"/>
        </a:p>
      </dgm:t>
    </dgm:pt>
    <dgm:pt modelId="{6340E8CA-3E87-465A-9175-F5E47FA22B93}" type="sibTrans" cxnId="{1708E1C0-DA2F-4026-A39E-45EE000BB7AB}">
      <dgm:prSet/>
      <dgm:spPr/>
      <dgm:t>
        <a:bodyPr/>
        <a:lstStyle/>
        <a:p>
          <a:endParaRPr lang="es-MX"/>
        </a:p>
      </dgm:t>
    </dgm:pt>
    <dgm:pt modelId="{4FCA9E9F-3ADF-423A-AD07-03DCE7E25C91}">
      <dgm:prSet phldrT="[Texto]" custT="1"/>
      <dgm:spPr/>
      <dgm:t>
        <a:bodyPr/>
        <a:lstStyle/>
        <a:p>
          <a:r>
            <a:rPr lang="es-MX" sz="2400" dirty="0"/>
            <a:t>Emociones</a:t>
          </a:r>
        </a:p>
      </dgm:t>
    </dgm:pt>
    <dgm:pt modelId="{EC941C13-409C-439B-96B3-E7F76CFE9645}" type="parTrans" cxnId="{4B4AFCEF-B172-4ED2-B90A-D3DF83EC62A9}">
      <dgm:prSet/>
      <dgm:spPr/>
      <dgm:t>
        <a:bodyPr/>
        <a:lstStyle/>
        <a:p>
          <a:endParaRPr lang="es-MX"/>
        </a:p>
      </dgm:t>
    </dgm:pt>
    <dgm:pt modelId="{F9D871AC-617F-41D1-B36E-73C8596DA101}" type="sibTrans" cxnId="{4B4AFCEF-B172-4ED2-B90A-D3DF83EC62A9}">
      <dgm:prSet/>
      <dgm:spPr/>
      <dgm:t>
        <a:bodyPr/>
        <a:lstStyle/>
        <a:p>
          <a:endParaRPr lang="es-MX"/>
        </a:p>
      </dgm:t>
    </dgm:pt>
    <dgm:pt modelId="{8B83EEC7-9F1D-4746-808C-AC86F3E54FD8}">
      <dgm:prSet phldrT="[Texto]" custT="1"/>
      <dgm:spPr/>
      <dgm:t>
        <a:bodyPr/>
        <a:lstStyle/>
        <a:p>
          <a:r>
            <a:rPr lang="es-MX" sz="2400" dirty="0"/>
            <a:t>Resultado</a:t>
          </a:r>
        </a:p>
      </dgm:t>
    </dgm:pt>
    <dgm:pt modelId="{6EAA02ED-E2A6-481B-9FD4-7DA8F39CA6B1}" type="parTrans" cxnId="{E7A18BB6-237E-41DA-86D3-41DD9E7614D5}">
      <dgm:prSet/>
      <dgm:spPr/>
      <dgm:t>
        <a:bodyPr/>
        <a:lstStyle/>
        <a:p>
          <a:endParaRPr lang="es-MX"/>
        </a:p>
      </dgm:t>
    </dgm:pt>
    <dgm:pt modelId="{180A110E-4011-4E7C-ACF4-5D926C8C14E0}" type="sibTrans" cxnId="{E7A18BB6-237E-41DA-86D3-41DD9E7614D5}">
      <dgm:prSet/>
      <dgm:spPr/>
      <dgm:t>
        <a:bodyPr/>
        <a:lstStyle/>
        <a:p>
          <a:endParaRPr lang="es-MX"/>
        </a:p>
      </dgm:t>
    </dgm:pt>
    <dgm:pt modelId="{9A354506-2F14-4533-9899-807A76A24E31}">
      <dgm:prSet phldrT="[Texto]" custT="1"/>
      <dgm:spPr/>
      <dgm:t>
        <a:bodyPr/>
        <a:lstStyle/>
        <a:p>
          <a:r>
            <a:rPr lang="es-MX" sz="2400" dirty="0"/>
            <a:t>Acción </a:t>
          </a:r>
        </a:p>
      </dgm:t>
    </dgm:pt>
    <dgm:pt modelId="{B9D7983E-A3AE-429F-B76E-733952C0ECC7}" type="parTrans" cxnId="{AAD96E0C-67E1-4897-BB2E-79983C351291}">
      <dgm:prSet/>
      <dgm:spPr/>
      <dgm:t>
        <a:bodyPr/>
        <a:lstStyle/>
        <a:p>
          <a:endParaRPr lang="es-MX"/>
        </a:p>
      </dgm:t>
    </dgm:pt>
    <dgm:pt modelId="{E49F9C6A-8073-4757-8DE9-7B7DE06705CB}" type="sibTrans" cxnId="{AAD96E0C-67E1-4897-BB2E-79983C351291}">
      <dgm:prSet/>
      <dgm:spPr/>
      <dgm:t>
        <a:bodyPr/>
        <a:lstStyle/>
        <a:p>
          <a:endParaRPr lang="es-MX"/>
        </a:p>
      </dgm:t>
    </dgm:pt>
    <dgm:pt modelId="{9B51E4ED-9D96-408E-8F22-55B762C580BC}" type="pres">
      <dgm:prSet presAssocID="{835F055E-F000-4BDC-A474-98561410DA0D}" presName="Name0" presStyleCnt="0">
        <dgm:presLayoutVars>
          <dgm:dir/>
          <dgm:resizeHandles val="exact"/>
        </dgm:presLayoutVars>
      </dgm:prSet>
      <dgm:spPr/>
    </dgm:pt>
    <dgm:pt modelId="{70E61CF1-F4CD-4A8E-8F9F-B711704549A1}" type="pres">
      <dgm:prSet presAssocID="{835F055E-F000-4BDC-A474-98561410DA0D}" presName="cycle" presStyleCnt="0"/>
      <dgm:spPr/>
    </dgm:pt>
    <dgm:pt modelId="{F0D96718-9B9F-463D-B6E0-1FC075ED8C4F}" type="pres">
      <dgm:prSet presAssocID="{1C5BBE79-5237-472D-8232-44418EABDD81}" presName="nodeFirstNode" presStyleLbl="node1" presStyleIdx="0" presStyleCnt="5">
        <dgm:presLayoutVars>
          <dgm:bulletEnabled val="1"/>
        </dgm:presLayoutVars>
      </dgm:prSet>
      <dgm:spPr/>
    </dgm:pt>
    <dgm:pt modelId="{92EE154B-CB18-473D-BCCB-A478C0279B0D}" type="pres">
      <dgm:prSet presAssocID="{4B7EBAA6-A368-4C3B-B976-4BCC3952A994}" presName="sibTransFirstNode" presStyleLbl="bgShp" presStyleIdx="0" presStyleCnt="1"/>
      <dgm:spPr/>
    </dgm:pt>
    <dgm:pt modelId="{DCE5A148-D292-4305-B1D6-107FBBB4A733}" type="pres">
      <dgm:prSet presAssocID="{8136D951-5BA2-4C1B-971A-1DD6FC81405F}" presName="nodeFollowingNodes" presStyleLbl="node1" presStyleIdx="1" presStyleCnt="5" custScaleX="115002">
        <dgm:presLayoutVars>
          <dgm:bulletEnabled val="1"/>
        </dgm:presLayoutVars>
      </dgm:prSet>
      <dgm:spPr/>
    </dgm:pt>
    <dgm:pt modelId="{EABFD22D-1ACB-447F-9821-8B945101D208}" type="pres">
      <dgm:prSet presAssocID="{4FCA9E9F-3ADF-423A-AD07-03DCE7E25C91}" presName="nodeFollowingNodes" presStyleLbl="node1" presStyleIdx="2" presStyleCnt="5" custRadScaleRad="111544" custRadScaleInc="-17543">
        <dgm:presLayoutVars>
          <dgm:bulletEnabled val="1"/>
        </dgm:presLayoutVars>
      </dgm:prSet>
      <dgm:spPr/>
    </dgm:pt>
    <dgm:pt modelId="{77F0E65A-5B68-4F7C-BE6D-D460356886FC}" type="pres">
      <dgm:prSet presAssocID="{9A354506-2F14-4533-9899-807A76A24E31}" presName="nodeFollowingNodes" presStyleLbl="node1" presStyleIdx="3" presStyleCnt="5" custRadScaleRad="107696" custRadScaleInc="10683">
        <dgm:presLayoutVars>
          <dgm:bulletEnabled val="1"/>
        </dgm:presLayoutVars>
      </dgm:prSet>
      <dgm:spPr/>
    </dgm:pt>
    <dgm:pt modelId="{54B8FF40-33B1-45EA-9295-C919940035E6}" type="pres">
      <dgm:prSet presAssocID="{8B83EEC7-9F1D-4746-808C-AC86F3E54FD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AAD96E0C-67E1-4897-BB2E-79983C351291}" srcId="{835F055E-F000-4BDC-A474-98561410DA0D}" destId="{9A354506-2F14-4533-9899-807A76A24E31}" srcOrd="3" destOrd="0" parTransId="{B9D7983E-A3AE-429F-B76E-733952C0ECC7}" sibTransId="{E49F9C6A-8073-4757-8DE9-7B7DE06705CB}"/>
    <dgm:cxn modelId="{459E3123-8E82-4ACF-B3DE-190DD906D04A}" srcId="{835F055E-F000-4BDC-A474-98561410DA0D}" destId="{1C5BBE79-5237-472D-8232-44418EABDD81}" srcOrd="0" destOrd="0" parTransId="{54813D62-CF23-4A7B-B294-ACBA9F13801F}" sibTransId="{4B7EBAA6-A368-4C3B-B976-4BCC3952A994}"/>
    <dgm:cxn modelId="{C3FFEA6A-88B4-48D8-9B24-E145D1BD1771}" type="presOf" srcId="{9A354506-2F14-4533-9899-807A76A24E31}" destId="{77F0E65A-5B68-4F7C-BE6D-D460356886FC}" srcOrd="0" destOrd="0" presId="urn:microsoft.com/office/officeart/2005/8/layout/cycle3"/>
    <dgm:cxn modelId="{4474326B-C6F7-48EC-9B8C-FFDCBA8BDDEE}" type="presOf" srcId="{8B83EEC7-9F1D-4746-808C-AC86F3E54FD8}" destId="{54B8FF40-33B1-45EA-9295-C919940035E6}" srcOrd="0" destOrd="0" presId="urn:microsoft.com/office/officeart/2005/8/layout/cycle3"/>
    <dgm:cxn modelId="{AC56016C-2737-4F46-B361-43588E03126A}" type="presOf" srcId="{8136D951-5BA2-4C1B-971A-1DD6FC81405F}" destId="{DCE5A148-D292-4305-B1D6-107FBBB4A733}" srcOrd="0" destOrd="0" presId="urn:microsoft.com/office/officeart/2005/8/layout/cycle3"/>
    <dgm:cxn modelId="{7454FD96-9570-4151-979F-0A32EB75DF08}" type="presOf" srcId="{1C5BBE79-5237-472D-8232-44418EABDD81}" destId="{F0D96718-9B9F-463D-B6E0-1FC075ED8C4F}" srcOrd="0" destOrd="0" presId="urn:microsoft.com/office/officeart/2005/8/layout/cycle3"/>
    <dgm:cxn modelId="{E7A18BB6-237E-41DA-86D3-41DD9E7614D5}" srcId="{835F055E-F000-4BDC-A474-98561410DA0D}" destId="{8B83EEC7-9F1D-4746-808C-AC86F3E54FD8}" srcOrd="4" destOrd="0" parTransId="{6EAA02ED-E2A6-481B-9FD4-7DA8F39CA6B1}" sibTransId="{180A110E-4011-4E7C-ACF4-5D926C8C14E0}"/>
    <dgm:cxn modelId="{E695A3B6-BF67-4B3E-A2A2-1454163AFA27}" type="presOf" srcId="{4FCA9E9F-3ADF-423A-AD07-03DCE7E25C91}" destId="{EABFD22D-1ACB-447F-9821-8B945101D208}" srcOrd="0" destOrd="0" presId="urn:microsoft.com/office/officeart/2005/8/layout/cycle3"/>
    <dgm:cxn modelId="{1708E1C0-DA2F-4026-A39E-45EE000BB7AB}" srcId="{835F055E-F000-4BDC-A474-98561410DA0D}" destId="{8136D951-5BA2-4C1B-971A-1DD6FC81405F}" srcOrd="1" destOrd="0" parTransId="{89F73B66-4E4A-48D5-A4E1-A743CDB2B73C}" sibTransId="{6340E8CA-3E87-465A-9175-F5E47FA22B93}"/>
    <dgm:cxn modelId="{67C9B2C8-90FD-484A-8988-9FCF3B7794B1}" type="presOf" srcId="{4B7EBAA6-A368-4C3B-B976-4BCC3952A994}" destId="{92EE154B-CB18-473D-BCCB-A478C0279B0D}" srcOrd="0" destOrd="0" presId="urn:microsoft.com/office/officeart/2005/8/layout/cycle3"/>
    <dgm:cxn modelId="{4B4AFCEF-B172-4ED2-B90A-D3DF83EC62A9}" srcId="{835F055E-F000-4BDC-A474-98561410DA0D}" destId="{4FCA9E9F-3ADF-423A-AD07-03DCE7E25C91}" srcOrd="2" destOrd="0" parTransId="{EC941C13-409C-439B-96B3-E7F76CFE9645}" sibTransId="{F9D871AC-617F-41D1-B36E-73C8596DA101}"/>
    <dgm:cxn modelId="{CFC363F9-64F7-4BF1-91BB-597A5CABC671}" type="presOf" srcId="{835F055E-F000-4BDC-A474-98561410DA0D}" destId="{9B51E4ED-9D96-408E-8F22-55B762C580BC}" srcOrd="0" destOrd="0" presId="urn:microsoft.com/office/officeart/2005/8/layout/cycle3"/>
    <dgm:cxn modelId="{654A87F3-2915-4C30-84DA-0172F806C228}" type="presParOf" srcId="{9B51E4ED-9D96-408E-8F22-55B762C580BC}" destId="{70E61CF1-F4CD-4A8E-8F9F-B711704549A1}" srcOrd="0" destOrd="0" presId="urn:microsoft.com/office/officeart/2005/8/layout/cycle3"/>
    <dgm:cxn modelId="{17CC0724-292B-458B-AE0E-3983FBA7ABD9}" type="presParOf" srcId="{70E61CF1-F4CD-4A8E-8F9F-B711704549A1}" destId="{F0D96718-9B9F-463D-B6E0-1FC075ED8C4F}" srcOrd="0" destOrd="0" presId="urn:microsoft.com/office/officeart/2005/8/layout/cycle3"/>
    <dgm:cxn modelId="{1282E7C4-6912-47CD-A051-9AAAB15CE428}" type="presParOf" srcId="{70E61CF1-F4CD-4A8E-8F9F-B711704549A1}" destId="{92EE154B-CB18-473D-BCCB-A478C0279B0D}" srcOrd="1" destOrd="0" presId="urn:microsoft.com/office/officeart/2005/8/layout/cycle3"/>
    <dgm:cxn modelId="{A1FCFCE5-89E8-4B57-9F32-C5D5EA803419}" type="presParOf" srcId="{70E61CF1-F4CD-4A8E-8F9F-B711704549A1}" destId="{DCE5A148-D292-4305-B1D6-107FBBB4A733}" srcOrd="2" destOrd="0" presId="urn:microsoft.com/office/officeart/2005/8/layout/cycle3"/>
    <dgm:cxn modelId="{D45E0D37-E3ED-4ED4-8949-9CFBAFCC6E14}" type="presParOf" srcId="{70E61CF1-F4CD-4A8E-8F9F-B711704549A1}" destId="{EABFD22D-1ACB-447F-9821-8B945101D208}" srcOrd="3" destOrd="0" presId="urn:microsoft.com/office/officeart/2005/8/layout/cycle3"/>
    <dgm:cxn modelId="{BB1F821F-A447-4467-B515-491EE4C3825D}" type="presParOf" srcId="{70E61CF1-F4CD-4A8E-8F9F-B711704549A1}" destId="{77F0E65A-5B68-4F7C-BE6D-D460356886FC}" srcOrd="4" destOrd="0" presId="urn:microsoft.com/office/officeart/2005/8/layout/cycle3"/>
    <dgm:cxn modelId="{35160B72-DD53-46E8-BB93-BB2DE7E99E3C}" type="presParOf" srcId="{70E61CF1-F4CD-4A8E-8F9F-B711704549A1}" destId="{54B8FF40-33B1-45EA-9295-C919940035E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E154B-CB18-473D-BCCB-A478C0279B0D}">
      <dsp:nvSpPr>
        <dsp:cNvPr id="0" name=""/>
        <dsp:cNvSpPr/>
      </dsp:nvSpPr>
      <dsp:spPr>
        <a:xfrm>
          <a:off x="2332900" y="-23470"/>
          <a:ext cx="3729459" cy="3729459"/>
        </a:xfrm>
        <a:prstGeom prst="circularArrow">
          <a:avLst>
            <a:gd name="adj1" fmla="val 5544"/>
            <a:gd name="adj2" fmla="val 330680"/>
            <a:gd name="adj3" fmla="val 13761743"/>
            <a:gd name="adj4" fmla="val 17394601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96718-9B9F-463D-B6E0-1FC075ED8C4F}">
      <dsp:nvSpPr>
        <dsp:cNvPr id="0" name=""/>
        <dsp:cNvSpPr/>
      </dsp:nvSpPr>
      <dsp:spPr>
        <a:xfrm>
          <a:off x="3319110" y="596"/>
          <a:ext cx="1757039" cy="8785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Estímulo / Situación </a:t>
          </a:r>
        </a:p>
      </dsp:txBody>
      <dsp:txXfrm>
        <a:off x="3361996" y="43482"/>
        <a:ext cx="1671267" cy="792747"/>
      </dsp:txXfrm>
    </dsp:sp>
    <dsp:sp modelId="{DCE5A148-D292-4305-B1D6-107FBBB4A733}">
      <dsp:nvSpPr>
        <dsp:cNvPr id="0" name=""/>
        <dsp:cNvSpPr/>
      </dsp:nvSpPr>
      <dsp:spPr>
        <a:xfrm>
          <a:off x="4699863" y="1099527"/>
          <a:ext cx="2020630" cy="878519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Pensamiento</a:t>
          </a:r>
        </a:p>
      </dsp:txBody>
      <dsp:txXfrm>
        <a:off x="4742749" y="1142413"/>
        <a:ext cx="1934858" cy="792747"/>
      </dsp:txXfrm>
    </dsp:sp>
    <dsp:sp modelId="{EABFD22D-1ACB-447F-9821-8B945101D208}">
      <dsp:nvSpPr>
        <dsp:cNvPr id="0" name=""/>
        <dsp:cNvSpPr/>
      </dsp:nvSpPr>
      <dsp:spPr>
        <a:xfrm>
          <a:off x="4606461" y="2811533"/>
          <a:ext cx="1757039" cy="87851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Emociones</a:t>
          </a:r>
        </a:p>
      </dsp:txBody>
      <dsp:txXfrm>
        <a:off x="4649347" y="2854419"/>
        <a:ext cx="1671267" cy="792747"/>
      </dsp:txXfrm>
    </dsp:sp>
    <dsp:sp modelId="{77F0E65A-5B68-4F7C-BE6D-D460356886FC}">
      <dsp:nvSpPr>
        <dsp:cNvPr id="0" name=""/>
        <dsp:cNvSpPr/>
      </dsp:nvSpPr>
      <dsp:spPr>
        <a:xfrm>
          <a:off x="2163959" y="2855601"/>
          <a:ext cx="1757039" cy="878519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Acción </a:t>
          </a:r>
        </a:p>
      </dsp:txBody>
      <dsp:txXfrm>
        <a:off x="2206845" y="2898487"/>
        <a:ext cx="1671267" cy="792747"/>
      </dsp:txXfrm>
    </dsp:sp>
    <dsp:sp modelId="{54B8FF40-33B1-45EA-9295-C919940035E6}">
      <dsp:nvSpPr>
        <dsp:cNvPr id="0" name=""/>
        <dsp:cNvSpPr/>
      </dsp:nvSpPr>
      <dsp:spPr>
        <a:xfrm>
          <a:off x="1806561" y="1099527"/>
          <a:ext cx="1757039" cy="87851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Resultado</a:t>
          </a:r>
        </a:p>
      </dsp:txBody>
      <dsp:txXfrm>
        <a:off x="1849447" y="1142413"/>
        <a:ext cx="1671267" cy="792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A760-3FD2-44C7-8416-F798560C4489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30F-E273-45F9-BE96-AB7567DB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59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A760-3FD2-44C7-8416-F798560C4489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30F-E273-45F9-BE96-AB7567DB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71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A760-3FD2-44C7-8416-F798560C4489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30F-E273-45F9-BE96-AB7567DB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374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A760-3FD2-44C7-8416-F798560C4489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30F-E273-45F9-BE96-AB7567DB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65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A760-3FD2-44C7-8416-F798560C4489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30F-E273-45F9-BE96-AB7567DB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23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A760-3FD2-44C7-8416-F798560C4489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30F-E273-45F9-BE96-AB7567DB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73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A760-3FD2-44C7-8416-F798560C4489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30F-E273-45F9-BE96-AB7567DB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936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A760-3FD2-44C7-8416-F798560C4489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30F-E273-45F9-BE96-AB7567DB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87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A760-3FD2-44C7-8416-F798560C4489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30F-E273-45F9-BE96-AB7567DB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5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A760-3FD2-44C7-8416-F798560C4489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30F-E273-45F9-BE96-AB7567DB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21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A760-3FD2-44C7-8416-F798560C4489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D30F-E273-45F9-BE96-AB7567DB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704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A760-3FD2-44C7-8416-F798560C4489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1D30F-E273-45F9-BE96-AB7567DB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92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7214" y="549488"/>
            <a:ext cx="9144000" cy="2387600"/>
          </a:xfrm>
        </p:spPr>
        <p:txBody>
          <a:bodyPr>
            <a:normAutofit/>
          </a:bodyPr>
          <a:lstStyle/>
          <a:p>
            <a:r>
              <a:rPr lang="es-MX" b="1" dirty="0"/>
              <a:t>Manejo de las emociones en caso de emergencia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698" y="3167565"/>
            <a:ext cx="2791685" cy="279168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513504" y="6101593"/>
            <a:ext cx="4233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19 de octubre de 2023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6" y="141862"/>
            <a:ext cx="1564395" cy="11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137" y="144788"/>
            <a:ext cx="10515600" cy="1325563"/>
          </a:xfrm>
        </p:spPr>
        <p:txBody>
          <a:bodyPr/>
          <a:lstStyle/>
          <a:p>
            <a:r>
              <a:rPr lang="es-MX" b="1" dirty="0"/>
              <a:t>Cuadro de la respiración </a:t>
            </a:r>
          </a:p>
        </p:txBody>
      </p:sp>
      <p:pic>
        <p:nvPicPr>
          <p:cNvPr id="3074" name="Picture 2" descr="Cuadro de la respiración - Issu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90" y="1054625"/>
            <a:ext cx="5651652" cy="58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9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79" y="3668618"/>
            <a:ext cx="3432597" cy="257444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1" y="789406"/>
            <a:ext cx="3838949" cy="28792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90" y="864059"/>
            <a:ext cx="3639875" cy="27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29" y="550843"/>
            <a:ext cx="10860182" cy="61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9248"/>
            <a:ext cx="10515600" cy="1325563"/>
          </a:xfrm>
        </p:spPr>
        <p:txBody>
          <a:bodyPr/>
          <a:lstStyle/>
          <a:p>
            <a:r>
              <a:rPr lang="es-MX" b="1" dirty="0"/>
              <a:t>Emergencia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6788" y="1167787"/>
            <a:ext cx="10515600" cy="11973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/>
              <a:t>Cualquier situación en la que ocurren circunstancias negativas que ponen en riesgo o vulneran la condición humana, generan daños a la propiedad o que son potencialmente peligrosas y que ponen en riesgo la vida.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80" t="41607" r="3795" b="13092"/>
          <a:stretch/>
        </p:blipFill>
        <p:spPr>
          <a:xfrm>
            <a:off x="2735856" y="2493350"/>
            <a:ext cx="6323681" cy="41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2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Emociones básicas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8369" y="1575411"/>
            <a:ext cx="2984653" cy="3305061"/>
          </a:xfrm>
        </p:spPr>
        <p:txBody>
          <a:bodyPr/>
          <a:lstStyle/>
          <a:p>
            <a:r>
              <a:rPr lang="es-MX" dirty="0"/>
              <a:t>Alegría</a:t>
            </a:r>
          </a:p>
          <a:p>
            <a:r>
              <a:rPr lang="es-MX" dirty="0"/>
              <a:t>Enojo</a:t>
            </a:r>
          </a:p>
          <a:p>
            <a:r>
              <a:rPr lang="es-MX" dirty="0"/>
              <a:t>Asco </a:t>
            </a:r>
          </a:p>
          <a:p>
            <a:r>
              <a:rPr lang="es-MX" dirty="0"/>
              <a:t>Sorpresa</a:t>
            </a:r>
          </a:p>
          <a:p>
            <a:r>
              <a:rPr lang="es-MX" dirty="0"/>
              <a:t>Tristeza</a:t>
            </a:r>
          </a:p>
          <a:p>
            <a:r>
              <a:rPr lang="es-MX" dirty="0"/>
              <a:t>Miedo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581" y="1181495"/>
            <a:ext cx="3698054" cy="486296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8033" y="5210978"/>
            <a:ext cx="386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Todas son necesarias </a:t>
            </a:r>
          </a:p>
        </p:txBody>
      </p:sp>
    </p:spTree>
    <p:extLst>
      <p:ext uri="{BB962C8B-B14F-4D97-AF65-F5344CB8AC3E}">
        <p14:creationId xmlns:p14="http://schemas.microsoft.com/office/powerpoint/2010/main" val="49467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Emociones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4527" y="1351901"/>
            <a:ext cx="10515600" cy="1281132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Las emociones son respuestas o reacciones fisiológicas de nuestro cuerpo ante cambios o estímulos que apareen en nuestro entorno y en nosotros mismos.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64859704"/>
              </p:ext>
            </p:extLst>
          </p:nvPr>
        </p:nvGraphicFramePr>
        <p:xfrm>
          <a:off x="1828799" y="2544896"/>
          <a:ext cx="8527056" cy="375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98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16897" y="517792"/>
            <a:ext cx="7687267" cy="74639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/>
              <a:t>¿Para qué sirven las emociones?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0121" y="1577784"/>
            <a:ext cx="4118013" cy="4118013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927922" y="2543236"/>
            <a:ext cx="4833900" cy="197201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Las emociones nos ayudan a relacionarnos con los demás. Nos ayudan a interpretar los sentimientos  de los demás, lo que a su vez nos ayuda a predecir sus acciones.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16897" y="5794306"/>
            <a:ext cx="751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¿Qué es primero, el pensamiento o la emoción?</a:t>
            </a:r>
          </a:p>
        </p:txBody>
      </p:sp>
    </p:spTree>
    <p:extLst>
      <p:ext uri="{BB962C8B-B14F-4D97-AF65-F5344CB8AC3E}">
        <p14:creationId xmlns:p14="http://schemas.microsoft.com/office/powerpoint/2010/main" val="4677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Emociones en emergencia 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86779" y="2093654"/>
            <a:ext cx="11800427" cy="2488360"/>
            <a:chOff x="86779" y="1906367"/>
            <a:chExt cx="11800427" cy="248836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l="9144" t="20660" r="10971" b="19655"/>
            <a:stretch/>
          </p:blipFill>
          <p:spPr>
            <a:xfrm>
              <a:off x="86779" y="2555914"/>
              <a:ext cx="2270831" cy="169659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l="15436" t="18059" r="19553" b="8674"/>
            <a:stretch/>
          </p:blipFill>
          <p:spPr>
            <a:xfrm>
              <a:off x="8361800" y="2483479"/>
              <a:ext cx="1608466" cy="1812714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/>
            <a:srcRect l="11284" t="16841" r="9010" b="14322"/>
            <a:stretch/>
          </p:blipFill>
          <p:spPr>
            <a:xfrm>
              <a:off x="2357610" y="2599981"/>
              <a:ext cx="1938969" cy="167456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5"/>
            <a:srcRect l="12293" t="11525" r="12673" b="12170"/>
            <a:stretch/>
          </p:blipFill>
          <p:spPr>
            <a:xfrm>
              <a:off x="4395732" y="2527161"/>
              <a:ext cx="1696595" cy="1725351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6"/>
            <a:srcRect l="14322" t="18943" r="12506" b="16919"/>
            <a:stretch/>
          </p:blipFill>
          <p:spPr>
            <a:xfrm>
              <a:off x="9970266" y="2714447"/>
              <a:ext cx="1916940" cy="168028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/>
            <a:srcRect l="9046" t="6809" r="6951" b="8647"/>
            <a:stretch/>
          </p:blipFill>
          <p:spPr>
            <a:xfrm>
              <a:off x="6191481" y="1906367"/>
              <a:ext cx="2291508" cy="2306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86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39788" y="349460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s-MX" sz="3200" dirty="0"/>
              <a:t>Apoyo emocional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839788" y="1480506"/>
            <a:ext cx="5157787" cy="3684588"/>
          </a:xfrm>
        </p:spPr>
        <p:txBody>
          <a:bodyPr/>
          <a:lstStyle/>
          <a:p>
            <a:pPr algn="just"/>
            <a:r>
              <a:rPr lang="es-MX" dirty="0"/>
              <a:t>Para dar apoyo emocional es necesario estar presente y dispuesto a escuchar, y tener una actitud de comprensión y respeto.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133505" y="34946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s-MX" sz="3200" dirty="0"/>
              <a:t>Autorregulación emocional 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172200" y="1480506"/>
            <a:ext cx="5183188" cy="3684588"/>
          </a:xfrm>
        </p:spPr>
        <p:txBody>
          <a:bodyPr/>
          <a:lstStyle/>
          <a:p>
            <a:pPr algn="just"/>
            <a:r>
              <a:rPr lang="es-MX" dirty="0"/>
              <a:t>Consiste en el control de los estados de animo e impulsos para lograr un equilibrio interno. </a:t>
            </a:r>
          </a:p>
          <a:p>
            <a:pPr algn="just"/>
            <a:r>
              <a:rPr lang="es-MX" dirty="0"/>
              <a:t>Capacidad de manejar los sentimientos y emociones de manera adaptativa.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691" y="3778786"/>
            <a:ext cx="2635973" cy="25173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478" y="3979958"/>
            <a:ext cx="3048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3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Proceso relacionado con crisis 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998760" y="1955609"/>
            <a:ext cx="4718994" cy="3718077"/>
          </a:xfrm>
        </p:spPr>
        <p:txBody>
          <a:bodyPr>
            <a:noAutofit/>
          </a:bodyPr>
          <a:lstStyle/>
          <a:p>
            <a:r>
              <a:rPr lang="es-MX" sz="3200" dirty="0"/>
              <a:t>Híper-alerta</a:t>
            </a:r>
          </a:p>
          <a:p>
            <a:r>
              <a:rPr lang="es-MX" sz="3200" dirty="0"/>
              <a:t>Re experimentación</a:t>
            </a:r>
          </a:p>
          <a:p>
            <a:r>
              <a:rPr lang="es-MX" sz="3200" dirty="0"/>
              <a:t>Evitación </a:t>
            </a:r>
          </a:p>
          <a:p>
            <a:r>
              <a:rPr lang="es-MX" sz="3200" dirty="0"/>
              <a:t>Comportamientos </a:t>
            </a:r>
            <a:r>
              <a:rPr lang="es-MX" sz="3200" dirty="0" err="1"/>
              <a:t>disociativos</a:t>
            </a:r>
            <a:endParaRPr lang="es-MX" sz="3200" dirty="0"/>
          </a:p>
          <a:p>
            <a:r>
              <a:rPr lang="es-MX" sz="3200" dirty="0"/>
              <a:t>Deterioro de capacidad funcional </a:t>
            </a:r>
          </a:p>
        </p:txBody>
      </p:sp>
      <p:pic>
        <p:nvPicPr>
          <p:cNvPr id="2050" name="Picture 2" descr="Página 40 | Imágenes de Crisis Emocional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83" y="2153913"/>
            <a:ext cx="2890283" cy="289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Primeros auxilios psicológicos 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8929"/>
          </a:xfrm>
        </p:spPr>
        <p:txBody>
          <a:bodyPr/>
          <a:lstStyle/>
          <a:p>
            <a:r>
              <a:rPr lang="es-MX" dirty="0"/>
              <a:t>Intervenciones inmediatas y de corta duración para quienes pasan por una crisis. Toda persona puede realizarlos. </a:t>
            </a:r>
          </a:p>
        </p:txBody>
      </p:sp>
      <p:pic>
        <p:nvPicPr>
          <p:cNvPr id="1026" name="Picture 2" descr="Comunicación: la importancia de la escucha activa – Informática&amp;Coach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5"/>
          <a:stretch/>
        </p:blipFill>
        <p:spPr bwMode="auto">
          <a:xfrm>
            <a:off x="408964" y="3789802"/>
            <a:ext cx="1673224" cy="1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é es el razonamiento emocional - AMAD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64" y="3789802"/>
            <a:ext cx="1989219" cy="1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ágenes de Respeto - Descarga gratuita en Freep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85" y="3789802"/>
            <a:ext cx="1683767" cy="12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EMPATÍA EN EL TRABAJO « Identidad Organizacion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r="10436" b="11440"/>
          <a:stretch/>
        </p:blipFill>
        <p:spPr bwMode="auto">
          <a:xfrm>
            <a:off x="6765917" y="3789802"/>
            <a:ext cx="2400118" cy="12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ósofo ando. Hoy vamos a abordar el concepto de verda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14071" r="5651" b="7278"/>
          <a:stretch/>
        </p:blipFill>
        <p:spPr bwMode="auto">
          <a:xfrm>
            <a:off x="9403237" y="3826598"/>
            <a:ext cx="2378760" cy="120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75981" y="5464367"/>
            <a:ext cx="215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Escucha activa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187850" y="5442333"/>
            <a:ext cx="29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Validación emocional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705543" y="5442333"/>
            <a:ext cx="179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Respeto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410743" y="5430047"/>
            <a:ext cx="291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Empatía y aceptación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234810" y="5442333"/>
            <a:ext cx="254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Información oficial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31667" y="3109491"/>
            <a:ext cx="344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Cinco principios básicos.  </a:t>
            </a:r>
          </a:p>
        </p:txBody>
      </p:sp>
    </p:spTree>
    <p:extLst>
      <p:ext uri="{BB962C8B-B14F-4D97-AF65-F5344CB8AC3E}">
        <p14:creationId xmlns:p14="http://schemas.microsoft.com/office/powerpoint/2010/main" val="949014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253</Words>
  <Application>Microsoft Office PowerPoint</Application>
  <PresentationFormat>Panorámica</PresentationFormat>
  <Paragraphs>43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Manejo de las emociones en caso de emergencia</vt:lpstr>
      <vt:lpstr>Emergencia</vt:lpstr>
      <vt:lpstr>Emociones básicas </vt:lpstr>
      <vt:lpstr>Emociones </vt:lpstr>
      <vt:lpstr>¿Para qué sirven las emociones?</vt:lpstr>
      <vt:lpstr>Emociones en emergencia </vt:lpstr>
      <vt:lpstr>Presentación de PowerPoint</vt:lpstr>
      <vt:lpstr>Proceso relacionado con crisis </vt:lpstr>
      <vt:lpstr>Primeros auxilios psicológicos </vt:lpstr>
      <vt:lpstr>Cuadro de la respiración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las emociones en caso de emergencia</dc:title>
  <dc:creator>Brenda Azucena Orozco Vazquez</dc:creator>
  <cp:lastModifiedBy>Admin</cp:lastModifiedBy>
  <cp:revision>25</cp:revision>
  <dcterms:created xsi:type="dcterms:W3CDTF">2023-10-18T16:17:18Z</dcterms:created>
  <dcterms:modified xsi:type="dcterms:W3CDTF">2025-06-04T15:38:31Z</dcterms:modified>
</cp:coreProperties>
</file>