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15"/>
  </p:notesMasterIdLst>
  <p:sldIdLst>
    <p:sldId id="256" r:id="rId2"/>
    <p:sldId id="262" r:id="rId3"/>
    <p:sldId id="258" r:id="rId4"/>
    <p:sldId id="263" r:id="rId5"/>
    <p:sldId id="261" r:id="rId6"/>
    <p:sldId id="311" r:id="rId7"/>
    <p:sldId id="264" r:id="rId8"/>
    <p:sldId id="270" r:id="rId9"/>
    <p:sldId id="275" r:id="rId10"/>
    <p:sldId id="259" r:id="rId11"/>
    <p:sldId id="312" r:id="rId12"/>
    <p:sldId id="268" r:id="rId13"/>
    <p:sldId id="313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5B23A3-B343-4E72-8D9B-B5A3B3A96C92}">
  <a:tblStyle styleId="{925B23A3-B343-4E72-8D9B-B5A3B3A96C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4F3F39E-8F10-432D-8CBD-00D14DED809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03267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176be537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176be537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8588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1a4caaef3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1a4caaef3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10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1a4caaef3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1a4caaef3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0056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17a985de0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17a985de0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5721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1a4caaef3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1a4caaef3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207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1a4caaef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1a4caaef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761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1a4caaef3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1a4caaef3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759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1a4caaef3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21a4caaef3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3893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1a4caaef3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21a4caaef3b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561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17a985de0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17a985de0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494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4625" y="130800"/>
            <a:ext cx="8634900" cy="4881900"/>
          </a:xfrm>
          <a:prstGeom prst="roundRect">
            <a:avLst>
              <a:gd name="adj" fmla="val 5931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38800" y="1362775"/>
            <a:ext cx="6266400" cy="207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458200" y="3616000"/>
            <a:ext cx="4227600" cy="421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subTitle" idx="1"/>
          </p:nvPr>
        </p:nvSpPr>
        <p:spPr>
          <a:xfrm>
            <a:off x="716650" y="2658227"/>
            <a:ext cx="2361000" cy="151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subTitle" idx="2"/>
          </p:nvPr>
        </p:nvSpPr>
        <p:spPr>
          <a:xfrm>
            <a:off x="3391550" y="2658229"/>
            <a:ext cx="2361000" cy="151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subTitle" idx="3"/>
          </p:nvPr>
        </p:nvSpPr>
        <p:spPr>
          <a:xfrm>
            <a:off x="6066350" y="2658227"/>
            <a:ext cx="2361000" cy="151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subTitle" idx="4"/>
          </p:nvPr>
        </p:nvSpPr>
        <p:spPr>
          <a:xfrm>
            <a:off x="716650" y="2099325"/>
            <a:ext cx="2361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5"/>
          </p:nvPr>
        </p:nvSpPr>
        <p:spPr>
          <a:xfrm>
            <a:off x="3391550" y="2099325"/>
            <a:ext cx="2361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ubTitle" idx="6"/>
          </p:nvPr>
        </p:nvSpPr>
        <p:spPr>
          <a:xfrm>
            <a:off x="6066350" y="2099325"/>
            <a:ext cx="2361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4" name="Google Shape;164;p25"/>
          <p:cNvSpPr/>
          <p:nvPr/>
        </p:nvSpPr>
        <p:spPr>
          <a:xfrm>
            <a:off x="8035875" y="-1232550"/>
            <a:ext cx="2197800" cy="2170200"/>
          </a:xfrm>
          <a:prstGeom prst="ellipse">
            <a:avLst/>
          </a:pr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5"/>
          <p:cNvSpPr/>
          <p:nvPr/>
        </p:nvSpPr>
        <p:spPr>
          <a:xfrm rot="-8782336">
            <a:off x="-1091992" y="-1026930"/>
            <a:ext cx="1758955" cy="1758955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5"/>
          <p:cNvSpPr/>
          <p:nvPr/>
        </p:nvSpPr>
        <p:spPr>
          <a:xfrm>
            <a:off x="-1548625" y="-1414200"/>
            <a:ext cx="2486100" cy="24861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5"/>
          <p:cNvSpPr/>
          <p:nvPr/>
        </p:nvSpPr>
        <p:spPr>
          <a:xfrm rot="-4885640">
            <a:off x="-743708" y="4248221"/>
            <a:ext cx="1581873" cy="1562144"/>
          </a:xfrm>
          <a:prstGeom prst="ellipse">
            <a:avLst/>
          </a:pr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/>
          <p:nvPr/>
        </p:nvSpPr>
        <p:spPr>
          <a:xfrm>
            <a:off x="254625" y="130800"/>
            <a:ext cx="8634900" cy="4881900"/>
          </a:xfrm>
          <a:prstGeom prst="roundRect">
            <a:avLst>
              <a:gd name="adj" fmla="val 5931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subTitle" idx="1"/>
          </p:nvPr>
        </p:nvSpPr>
        <p:spPr>
          <a:xfrm>
            <a:off x="756850" y="1988525"/>
            <a:ext cx="3579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subTitle" idx="2"/>
          </p:nvPr>
        </p:nvSpPr>
        <p:spPr>
          <a:xfrm>
            <a:off x="4808159" y="1988525"/>
            <a:ext cx="3579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3"/>
          </p:nvPr>
        </p:nvSpPr>
        <p:spPr>
          <a:xfrm>
            <a:off x="756850" y="3649100"/>
            <a:ext cx="3579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subTitle" idx="4"/>
          </p:nvPr>
        </p:nvSpPr>
        <p:spPr>
          <a:xfrm>
            <a:off x="4808159" y="3649100"/>
            <a:ext cx="3579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5"/>
          </p:nvPr>
        </p:nvSpPr>
        <p:spPr>
          <a:xfrm>
            <a:off x="1358050" y="1618975"/>
            <a:ext cx="29778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subTitle" idx="6"/>
          </p:nvPr>
        </p:nvSpPr>
        <p:spPr>
          <a:xfrm>
            <a:off x="1358050" y="3279625"/>
            <a:ext cx="29778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7"/>
          </p:nvPr>
        </p:nvSpPr>
        <p:spPr>
          <a:xfrm>
            <a:off x="5409491" y="1618975"/>
            <a:ext cx="2977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subTitle" idx="8"/>
          </p:nvPr>
        </p:nvSpPr>
        <p:spPr>
          <a:xfrm>
            <a:off x="5409325" y="3279625"/>
            <a:ext cx="2977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9" name="Google Shape;179;p26"/>
          <p:cNvSpPr/>
          <p:nvPr/>
        </p:nvSpPr>
        <p:spPr>
          <a:xfrm rot="2934124">
            <a:off x="8162060" y="3665256"/>
            <a:ext cx="1852659" cy="2435946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180" name="Google Shape;180;p26"/>
          <p:cNvSpPr/>
          <p:nvPr/>
        </p:nvSpPr>
        <p:spPr>
          <a:xfrm>
            <a:off x="-1435175" y="3655700"/>
            <a:ext cx="1896600" cy="18966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6"/>
          <p:cNvSpPr/>
          <p:nvPr/>
        </p:nvSpPr>
        <p:spPr>
          <a:xfrm rot="925555">
            <a:off x="-372377" y="-704031"/>
            <a:ext cx="1292750" cy="1699689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182" name="Google Shape;182;p26"/>
          <p:cNvSpPr/>
          <p:nvPr/>
        </p:nvSpPr>
        <p:spPr>
          <a:xfrm>
            <a:off x="8430775" y="-556825"/>
            <a:ext cx="1868400" cy="18684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/>
          <p:nvPr/>
        </p:nvSpPr>
        <p:spPr>
          <a:xfrm rot="-6146075">
            <a:off x="8303073" y="-1431109"/>
            <a:ext cx="3027518" cy="3027518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1"/>
          <p:cNvSpPr/>
          <p:nvPr/>
        </p:nvSpPr>
        <p:spPr>
          <a:xfrm rot="-6145876">
            <a:off x="-251580" y="4011032"/>
            <a:ext cx="2140586" cy="2140586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"/>
          <p:cNvSpPr/>
          <p:nvPr/>
        </p:nvSpPr>
        <p:spPr>
          <a:xfrm>
            <a:off x="-1378525" y="4228350"/>
            <a:ext cx="2486100" cy="24861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1"/>
          <p:cNvSpPr/>
          <p:nvPr/>
        </p:nvSpPr>
        <p:spPr>
          <a:xfrm rot="-9313205">
            <a:off x="-1228996" y="-1775599"/>
            <a:ext cx="2769283" cy="2701899"/>
          </a:xfrm>
          <a:prstGeom prst="ellips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1"/>
          <p:cNvSpPr/>
          <p:nvPr/>
        </p:nvSpPr>
        <p:spPr>
          <a:xfrm rot="-9313068">
            <a:off x="8201124" y="4357553"/>
            <a:ext cx="1190209" cy="1161084"/>
          </a:xfrm>
          <a:prstGeom prst="ellips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1"/>
          <p:cNvSpPr/>
          <p:nvPr/>
        </p:nvSpPr>
        <p:spPr>
          <a:xfrm>
            <a:off x="6830425" y="-2096225"/>
            <a:ext cx="2486100" cy="24861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/>
          <p:nvPr/>
        </p:nvSpPr>
        <p:spPr>
          <a:xfrm rot="-6146075">
            <a:off x="6387548" y="4518791"/>
            <a:ext cx="3027518" cy="3027518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2"/>
          <p:cNvSpPr/>
          <p:nvPr/>
        </p:nvSpPr>
        <p:spPr>
          <a:xfrm rot="-6146075">
            <a:off x="-1409877" y="-1742334"/>
            <a:ext cx="3027518" cy="3027518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2"/>
          <p:cNvSpPr/>
          <p:nvPr/>
        </p:nvSpPr>
        <p:spPr>
          <a:xfrm rot="8927291" flipH="1">
            <a:off x="8250938" y="3920420"/>
            <a:ext cx="1292721" cy="1699602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247" name="Google Shape;247;p32"/>
          <p:cNvSpPr/>
          <p:nvPr/>
        </p:nvSpPr>
        <p:spPr>
          <a:xfrm rot="8927291" flipH="1">
            <a:off x="66863" y="-959555"/>
            <a:ext cx="1292721" cy="1699602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248" name="Google Shape;248;p32"/>
          <p:cNvSpPr/>
          <p:nvPr/>
        </p:nvSpPr>
        <p:spPr>
          <a:xfrm>
            <a:off x="-1378525" y="4228350"/>
            <a:ext cx="2486100" cy="2486100"/>
          </a:xfrm>
          <a:prstGeom prst="donut">
            <a:avLst>
              <a:gd name="adj" fmla="val 15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2"/>
          <p:cNvSpPr/>
          <p:nvPr/>
        </p:nvSpPr>
        <p:spPr>
          <a:xfrm>
            <a:off x="6989200" y="-1873975"/>
            <a:ext cx="2486100" cy="2486100"/>
          </a:xfrm>
          <a:prstGeom prst="donut">
            <a:avLst>
              <a:gd name="adj" fmla="val 15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4027625" y="1942500"/>
            <a:ext cx="4294800" cy="19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3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>
            <a:spLocks noGrp="1"/>
          </p:cNvSpPr>
          <p:nvPr>
            <p:ph type="pic" idx="2"/>
          </p:nvPr>
        </p:nvSpPr>
        <p:spPr>
          <a:xfrm>
            <a:off x="802925" y="1323875"/>
            <a:ext cx="3099900" cy="3102300"/>
          </a:xfrm>
          <a:prstGeom prst="ellipse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8000"/>
              </a:schemeClr>
            </a:outerShdw>
          </a:effectLst>
        </p:spPr>
      </p:sp>
      <p:sp>
        <p:nvSpPr>
          <p:cNvPr id="42" name="Google Shape;42;p7"/>
          <p:cNvSpPr/>
          <p:nvPr/>
        </p:nvSpPr>
        <p:spPr>
          <a:xfrm>
            <a:off x="-1227337" y="-1020150"/>
            <a:ext cx="1868400" cy="18684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254625" y="130800"/>
            <a:ext cx="8634900" cy="4881900"/>
          </a:xfrm>
          <a:prstGeom prst="roundRect">
            <a:avLst>
              <a:gd name="adj" fmla="val 5931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1651950" y="1059000"/>
            <a:ext cx="5840100" cy="23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369400" y="3413400"/>
            <a:ext cx="44052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lt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/>
          <p:nvPr/>
        </p:nvSpPr>
        <p:spPr>
          <a:xfrm>
            <a:off x="254625" y="130800"/>
            <a:ext cx="8634900" cy="4881900"/>
          </a:xfrm>
          <a:prstGeom prst="roundRect">
            <a:avLst>
              <a:gd name="adj" fmla="val 5931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title" idx="2" hasCustomPrompt="1"/>
          </p:nvPr>
        </p:nvSpPr>
        <p:spPr>
          <a:xfrm>
            <a:off x="1588875" y="1656970"/>
            <a:ext cx="734700" cy="447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 idx="3" hasCustomPrompt="1"/>
          </p:nvPr>
        </p:nvSpPr>
        <p:spPr>
          <a:xfrm>
            <a:off x="1588925" y="3329841"/>
            <a:ext cx="734700" cy="447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1" name="Google Shape;101;p18"/>
          <p:cNvSpPr txBox="1">
            <a:spLocks noGrp="1"/>
          </p:cNvSpPr>
          <p:nvPr>
            <p:ph type="title" idx="4" hasCustomPrompt="1"/>
          </p:nvPr>
        </p:nvSpPr>
        <p:spPr>
          <a:xfrm>
            <a:off x="4168200" y="1656975"/>
            <a:ext cx="807600" cy="447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 idx="5" hasCustomPrompt="1"/>
          </p:nvPr>
        </p:nvSpPr>
        <p:spPr>
          <a:xfrm>
            <a:off x="4168200" y="3329842"/>
            <a:ext cx="807600" cy="447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 idx="6" hasCustomPrompt="1"/>
          </p:nvPr>
        </p:nvSpPr>
        <p:spPr>
          <a:xfrm>
            <a:off x="6820425" y="1656970"/>
            <a:ext cx="734700" cy="447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 idx="7" hasCustomPrompt="1"/>
          </p:nvPr>
        </p:nvSpPr>
        <p:spPr>
          <a:xfrm>
            <a:off x="6820425" y="3329841"/>
            <a:ext cx="734700" cy="447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1"/>
          </p:nvPr>
        </p:nvSpPr>
        <p:spPr>
          <a:xfrm>
            <a:off x="713225" y="2126050"/>
            <a:ext cx="2486100" cy="6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8"/>
          </p:nvPr>
        </p:nvSpPr>
        <p:spPr>
          <a:xfrm>
            <a:off x="3329000" y="2126050"/>
            <a:ext cx="2486100" cy="6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9"/>
          </p:nvPr>
        </p:nvSpPr>
        <p:spPr>
          <a:xfrm>
            <a:off x="5944775" y="2126050"/>
            <a:ext cx="2486100" cy="6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13"/>
          </p:nvPr>
        </p:nvSpPr>
        <p:spPr>
          <a:xfrm>
            <a:off x="713225" y="3799000"/>
            <a:ext cx="2486100" cy="6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14"/>
          </p:nvPr>
        </p:nvSpPr>
        <p:spPr>
          <a:xfrm>
            <a:off x="3329000" y="3799000"/>
            <a:ext cx="2486100" cy="6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15"/>
          </p:nvPr>
        </p:nvSpPr>
        <p:spPr>
          <a:xfrm>
            <a:off x="5944775" y="3799000"/>
            <a:ext cx="2486100" cy="6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/>
          <p:nvPr/>
        </p:nvSpPr>
        <p:spPr>
          <a:xfrm rot="-6145994">
            <a:off x="8503768" y="3987840"/>
            <a:ext cx="1482570" cy="1482570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8430775" y="2798350"/>
            <a:ext cx="2486100" cy="24861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8"/>
          <p:cNvSpPr/>
          <p:nvPr/>
        </p:nvSpPr>
        <p:spPr>
          <a:xfrm>
            <a:off x="-813350" y="4604000"/>
            <a:ext cx="1767000" cy="1767000"/>
          </a:xfrm>
          <a:prstGeom prst="donut">
            <a:avLst>
              <a:gd name="adj" fmla="val 8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8"/>
          <p:cNvSpPr/>
          <p:nvPr/>
        </p:nvSpPr>
        <p:spPr>
          <a:xfrm>
            <a:off x="7816850" y="285700"/>
            <a:ext cx="777132" cy="793076"/>
          </a:xfrm>
          <a:custGeom>
            <a:avLst/>
            <a:gdLst/>
            <a:ahLst/>
            <a:cxnLst/>
            <a:rect l="l" t="t" r="r" b="b"/>
            <a:pathLst>
              <a:path w="66922" h="68295" fill="none" extrusionOk="0">
                <a:moveTo>
                  <a:pt x="1" y="1"/>
                </a:moveTo>
                <a:lnTo>
                  <a:pt x="45079" y="1"/>
                </a:lnTo>
                <a:cubicBezTo>
                  <a:pt x="57141" y="1"/>
                  <a:pt x="66921" y="9781"/>
                  <a:pt x="66921" y="21843"/>
                </a:cubicBezTo>
                <a:lnTo>
                  <a:pt x="66921" y="68294"/>
                </a:lnTo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miter lim="21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2539225" y="3100300"/>
            <a:ext cx="53784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1"/>
          </p:nvPr>
        </p:nvSpPr>
        <p:spPr>
          <a:xfrm>
            <a:off x="856150" y="1126425"/>
            <a:ext cx="70614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713225" y="1077538"/>
            <a:ext cx="3655500" cy="20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713225" y="3255363"/>
            <a:ext cx="36555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>
            <a:spLocks noGrp="1"/>
          </p:cNvSpPr>
          <p:nvPr>
            <p:ph type="pic" idx="2"/>
          </p:nvPr>
        </p:nvSpPr>
        <p:spPr>
          <a:xfrm>
            <a:off x="4901000" y="533850"/>
            <a:ext cx="3129000" cy="4075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95959">
                <a:alpha val="50000"/>
              </a:srgbClr>
            </a:outerShdw>
          </a:effectLst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/>
          <p:nvPr/>
        </p:nvSpPr>
        <p:spPr>
          <a:xfrm>
            <a:off x="254625" y="130800"/>
            <a:ext cx="8634900" cy="4881900"/>
          </a:xfrm>
          <a:prstGeom prst="roundRect">
            <a:avLst>
              <a:gd name="adj" fmla="val 5931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4837200" y="1501200"/>
            <a:ext cx="35934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ubTitle" idx="1"/>
          </p:nvPr>
        </p:nvSpPr>
        <p:spPr>
          <a:xfrm>
            <a:off x="4837375" y="2562000"/>
            <a:ext cx="3593400" cy="8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/>
          <p:nvPr/>
        </p:nvSpPr>
        <p:spPr>
          <a:xfrm rot="-9609622" flipH="1">
            <a:off x="-106539" y="-862066"/>
            <a:ext cx="1292740" cy="1699635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134" name="Google Shape;134;p22"/>
          <p:cNvSpPr/>
          <p:nvPr/>
        </p:nvSpPr>
        <p:spPr>
          <a:xfrm>
            <a:off x="-1176275" y="4286225"/>
            <a:ext cx="2486100" cy="24861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2"/>
          <p:cNvSpPr/>
          <p:nvPr/>
        </p:nvSpPr>
        <p:spPr>
          <a:xfrm rot="-9609622" flipH="1">
            <a:off x="8759873" y="4035909"/>
            <a:ext cx="1292740" cy="1699635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136" name="Google Shape;136;p22"/>
          <p:cNvSpPr/>
          <p:nvPr/>
        </p:nvSpPr>
        <p:spPr>
          <a:xfrm>
            <a:off x="7905013" y="-861875"/>
            <a:ext cx="1868400" cy="18684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/>
          <p:nvPr/>
        </p:nvSpPr>
        <p:spPr>
          <a:xfrm>
            <a:off x="254625" y="130800"/>
            <a:ext cx="8634900" cy="4881900"/>
          </a:xfrm>
          <a:prstGeom prst="roundRect">
            <a:avLst>
              <a:gd name="adj" fmla="val 5931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subTitle" idx="1"/>
          </p:nvPr>
        </p:nvSpPr>
        <p:spPr>
          <a:xfrm>
            <a:off x="5006776" y="2652775"/>
            <a:ext cx="2661000" cy="1800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2"/>
          </p:nvPr>
        </p:nvSpPr>
        <p:spPr>
          <a:xfrm>
            <a:off x="1464413" y="2652775"/>
            <a:ext cx="2661000" cy="1800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subTitle" idx="3"/>
          </p:nvPr>
        </p:nvSpPr>
        <p:spPr>
          <a:xfrm>
            <a:off x="1464413" y="2093875"/>
            <a:ext cx="2661000" cy="55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subTitle" idx="4"/>
          </p:nvPr>
        </p:nvSpPr>
        <p:spPr>
          <a:xfrm>
            <a:off x="5006776" y="2093875"/>
            <a:ext cx="2661000" cy="55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4" name="Google Shape;144;p23"/>
          <p:cNvSpPr/>
          <p:nvPr/>
        </p:nvSpPr>
        <p:spPr>
          <a:xfrm rot="6443641" flipH="1">
            <a:off x="8558176" y="2947348"/>
            <a:ext cx="1292716" cy="1699574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145" name="Google Shape;145;p23"/>
          <p:cNvSpPr/>
          <p:nvPr/>
        </p:nvSpPr>
        <p:spPr>
          <a:xfrm>
            <a:off x="8107600" y="-1352700"/>
            <a:ext cx="2486100" cy="24861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3"/>
          <p:cNvSpPr/>
          <p:nvPr/>
        </p:nvSpPr>
        <p:spPr>
          <a:xfrm>
            <a:off x="-1176275" y="4286225"/>
            <a:ext cx="2486100" cy="24861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/>
          <p:nvPr/>
        </p:nvSpPr>
        <p:spPr>
          <a:xfrm>
            <a:off x="254625" y="130800"/>
            <a:ext cx="8634900" cy="4881900"/>
          </a:xfrm>
          <a:prstGeom prst="roundRect">
            <a:avLst>
              <a:gd name="adj" fmla="val 5931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1"/>
          </p:nvPr>
        </p:nvSpPr>
        <p:spPr>
          <a:xfrm>
            <a:off x="4865700" y="1820025"/>
            <a:ext cx="3331200" cy="218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2"/>
          </p:nvPr>
        </p:nvSpPr>
        <p:spPr>
          <a:xfrm>
            <a:off x="946975" y="1820025"/>
            <a:ext cx="3331200" cy="218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/>
          <p:nvPr/>
        </p:nvSpPr>
        <p:spPr>
          <a:xfrm rot="4518705" flipH="1">
            <a:off x="-553322" y="4076004"/>
            <a:ext cx="1292723" cy="1699628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153" name="Google Shape;153;p24"/>
          <p:cNvSpPr/>
          <p:nvPr/>
        </p:nvSpPr>
        <p:spPr>
          <a:xfrm>
            <a:off x="-892887" y="-636950"/>
            <a:ext cx="1868400" cy="18684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4"/>
          <p:cNvSpPr/>
          <p:nvPr/>
        </p:nvSpPr>
        <p:spPr>
          <a:xfrm rot="10800000" flipH="1">
            <a:off x="7938600" y="4084963"/>
            <a:ext cx="777132" cy="793076"/>
          </a:xfrm>
          <a:custGeom>
            <a:avLst/>
            <a:gdLst/>
            <a:ahLst/>
            <a:cxnLst/>
            <a:rect l="l" t="t" r="r" b="b"/>
            <a:pathLst>
              <a:path w="66922" h="68295" fill="none" extrusionOk="0">
                <a:moveTo>
                  <a:pt x="1" y="1"/>
                </a:moveTo>
                <a:lnTo>
                  <a:pt x="45079" y="1"/>
                </a:lnTo>
                <a:cubicBezTo>
                  <a:pt x="57141" y="1"/>
                  <a:pt x="66921" y="9781"/>
                  <a:pt x="66921" y="21843"/>
                </a:cubicBezTo>
                <a:lnTo>
                  <a:pt x="66921" y="68294"/>
                </a:lnTo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miter lim="21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4"/>
          <p:cNvSpPr/>
          <p:nvPr/>
        </p:nvSpPr>
        <p:spPr>
          <a:xfrm>
            <a:off x="7938600" y="-636950"/>
            <a:ext cx="1581900" cy="1562100"/>
          </a:xfrm>
          <a:prstGeom prst="ellipse">
            <a:avLst/>
          </a:pr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●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○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■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●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○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■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●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○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■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7" r:id="rId12"/>
    <p:sldLayoutId id="2147483678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is459zM92U" TargetMode="External"/><Relationship Id="rId2" Type="http://schemas.openxmlformats.org/officeDocument/2006/relationships/hyperlink" Target="https://www.youtube.com/watch?v=9iURAMha__4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/>
          <p:nvPr/>
        </p:nvSpPr>
        <p:spPr>
          <a:xfrm>
            <a:off x="10554375" y="1445325"/>
            <a:ext cx="1236000" cy="4218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6"/>
          <p:cNvSpPr/>
          <p:nvPr/>
        </p:nvSpPr>
        <p:spPr>
          <a:xfrm rot="-9313205">
            <a:off x="-749846" y="-738649"/>
            <a:ext cx="2769283" cy="2701899"/>
          </a:xfrm>
          <a:prstGeom prst="ellips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6"/>
          <p:cNvSpPr txBox="1">
            <a:spLocks noGrp="1"/>
          </p:cNvSpPr>
          <p:nvPr>
            <p:ph type="ctrTitle"/>
          </p:nvPr>
        </p:nvSpPr>
        <p:spPr>
          <a:xfrm>
            <a:off x="1550450" y="1685840"/>
            <a:ext cx="6266400" cy="207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CONTROL Y GESTIÓN DE </a:t>
            </a:r>
            <a:r>
              <a:rPr lang="en" dirty="0"/>
              <a:t>ESTRÉS</a:t>
            </a:r>
            <a:endParaRPr dirty="0"/>
          </a:p>
        </p:txBody>
      </p:sp>
      <p:sp>
        <p:nvSpPr>
          <p:cNvPr id="264" name="Google Shape;264;p36"/>
          <p:cNvSpPr/>
          <p:nvPr/>
        </p:nvSpPr>
        <p:spPr>
          <a:xfrm>
            <a:off x="8107875" y="4037800"/>
            <a:ext cx="1581900" cy="1562100"/>
          </a:xfrm>
          <a:prstGeom prst="ellipse">
            <a:avLst/>
          </a:pr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6"/>
          <p:cNvSpPr/>
          <p:nvPr/>
        </p:nvSpPr>
        <p:spPr>
          <a:xfrm>
            <a:off x="7816850" y="285700"/>
            <a:ext cx="777132" cy="793076"/>
          </a:xfrm>
          <a:custGeom>
            <a:avLst/>
            <a:gdLst/>
            <a:ahLst/>
            <a:cxnLst/>
            <a:rect l="l" t="t" r="r" b="b"/>
            <a:pathLst>
              <a:path w="66922" h="68295" fill="none" extrusionOk="0">
                <a:moveTo>
                  <a:pt x="1" y="1"/>
                </a:moveTo>
                <a:lnTo>
                  <a:pt x="45079" y="1"/>
                </a:lnTo>
                <a:cubicBezTo>
                  <a:pt x="57141" y="1"/>
                  <a:pt x="66921" y="9781"/>
                  <a:pt x="66921" y="21843"/>
                </a:cubicBezTo>
                <a:lnTo>
                  <a:pt x="66921" y="68294"/>
                </a:lnTo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miter lim="21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6"/>
          <p:cNvSpPr/>
          <p:nvPr/>
        </p:nvSpPr>
        <p:spPr>
          <a:xfrm rot="10800000">
            <a:off x="437675" y="4078250"/>
            <a:ext cx="777132" cy="793076"/>
          </a:xfrm>
          <a:custGeom>
            <a:avLst/>
            <a:gdLst/>
            <a:ahLst/>
            <a:cxnLst/>
            <a:rect l="l" t="t" r="r" b="b"/>
            <a:pathLst>
              <a:path w="66922" h="68295" fill="none" extrusionOk="0">
                <a:moveTo>
                  <a:pt x="1" y="1"/>
                </a:moveTo>
                <a:lnTo>
                  <a:pt x="45079" y="1"/>
                </a:lnTo>
                <a:cubicBezTo>
                  <a:pt x="57141" y="1"/>
                  <a:pt x="66921" y="9781"/>
                  <a:pt x="66921" y="21843"/>
                </a:cubicBezTo>
                <a:lnTo>
                  <a:pt x="66921" y="68294"/>
                </a:lnTo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miter lim="21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9"/>
          <p:cNvSpPr/>
          <p:nvPr/>
        </p:nvSpPr>
        <p:spPr>
          <a:xfrm rot="-6146075">
            <a:off x="-1448977" y="-974259"/>
            <a:ext cx="3027518" cy="3027518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9"/>
          <p:cNvSpPr txBox="1">
            <a:spLocks noGrp="1"/>
          </p:cNvSpPr>
          <p:nvPr>
            <p:ph type="subTitle" idx="1"/>
          </p:nvPr>
        </p:nvSpPr>
        <p:spPr>
          <a:xfrm>
            <a:off x="2369400" y="1561477"/>
            <a:ext cx="4405200" cy="11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Lucida Bright" panose="02040602050505020304" pitchFamily="18" charset="0"/>
              </a:rPr>
              <a:t>Empieza por: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Lucida Bright" panose="02040602050505020304" pitchFamily="18" charset="0"/>
              </a:rPr>
              <a:t>Detectar</a:t>
            </a:r>
            <a:r>
              <a:rPr lang="en" sz="1200" dirty="0">
                <a:latin typeface="Lucida Bright" panose="02040602050505020304" pitchFamily="18" charset="0"/>
              </a:rPr>
              <a:t> el estrés es sus primeras fases.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Lucida Bright" panose="02040602050505020304" pitchFamily="18" charset="0"/>
              </a:rPr>
              <a:t>Identificar</a:t>
            </a:r>
            <a:r>
              <a:rPr lang="en" sz="1200" dirty="0">
                <a:latin typeface="Lucida Bright" panose="02040602050505020304" pitchFamily="18" charset="0"/>
              </a:rPr>
              <a:t> la principal cuasa de estrés</a:t>
            </a:r>
            <a:endParaRPr sz="1200" dirty="0">
              <a:latin typeface="Lucida Bright" panose="02040602050505020304" pitchFamily="18" charset="0"/>
            </a:endParaRPr>
          </a:p>
        </p:txBody>
      </p:sp>
      <p:sp>
        <p:nvSpPr>
          <p:cNvPr id="302" name="Google Shape;302;p39"/>
          <p:cNvSpPr/>
          <p:nvPr/>
        </p:nvSpPr>
        <p:spPr>
          <a:xfrm>
            <a:off x="-195550" y="4375725"/>
            <a:ext cx="923100" cy="923100"/>
          </a:xfrm>
          <a:prstGeom prst="donut">
            <a:avLst>
              <a:gd name="adj" fmla="val 268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9"/>
          <p:cNvSpPr/>
          <p:nvPr/>
        </p:nvSpPr>
        <p:spPr>
          <a:xfrm>
            <a:off x="7369821" y="-685050"/>
            <a:ext cx="2121900" cy="2121900"/>
          </a:xfrm>
          <a:prstGeom prst="donut">
            <a:avLst>
              <a:gd name="adj" fmla="val 1686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9"/>
          <p:cNvSpPr txBox="1">
            <a:spLocks noGrp="1"/>
          </p:cNvSpPr>
          <p:nvPr>
            <p:ph type="title"/>
          </p:nvPr>
        </p:nvSpPr>
        <p:spPr>
          <a:xfrm>
            <a:off x="2142779" y="539500"/>
            <a:ext cx="4953245" cy="7745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Estrategias…</a:t>
            </a:r>
            <a:endParaRPr sz="4400" dirty="0"/>
          </a:p>
        </p:txBody>
      </p:sp>
      <p:sp>
        <p:nvSpPr>
          <p:cNvPr id="305" name="Google Shape;305;p39"/>
          <p:cNvSpPr/>
          <p:nvPr/>
        </p:nvSpPr>
        <p:spPr>
          <a:xfrm rot="-6145876">
            <a:off x="7697345" y="3443432"/>
            <a:ext cx="2140586" cy="2140586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9"/>
          <p:cNvSpPr/>
          <p:nvPr/>
        </p:nvSpPr>
        <p:spPr>
          <a:xfrm rot="-8707616">
            <a:off x="8244065" y="4171872"/>
            <a:ext cx="1894150" cy="1894150"/>
          </a:xfrm>
          <a:prstGeom prst="donut">
            <a:avLst>
              <a:gd name="adj" fmla="val 21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51;p46">
            <a:extLst>
              <a:ext uri="{FF2B5EF4-FFF2-40B4-BE49-F238E27FC236}">
                <a16:creationId xmlns:a16="http://schemas.microsoft.com/office/drawing/2014/main" id="{5C3BAD27-C65E-4C3F-B9D6-EDCF78685686}"/>
              </a:ext>
            </a:extLst>
          </p:cNvPr>
          <p:cNvSpPr txBox="1">
            <a:spLocks/>
          </p:cNvSpPr>
          <p:nvPr/>
        </p:nvSpPr>
        <p:spPr>
          <a:xfrm>
            <a:off x="1973127" y="2448951"/>
            <a:ext cx="5396694" cy="154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6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Lucida Bright" panose="02040602050505020304" pitchFamily="18" charset="0"/>
              </a:rPr>
              <a:t>Lleva</a:t>
            </a:r>
            <a:r>
              <a:rPr lang="en-US" dirty="0">
                <a:latin typeface="Lucida Bright" panose="02040602050505020304" pitchFamily="18" charset="0"/>
              </a:rPr>
              <a:t> a </a:t>
            </a:r>
            <a:r>
              <a:rPr lang="en-US" dirty="0" err="1">
                <a:latin typeface="Lucida Bright" panose="02040602050505020304" pitchFamily="18" charset="0"/>
              </a:rPr>
              <a:t>cabo</a:t>
            </a:r>
            <a:r>
              <a:rPr lang="en-US" dirty="0">
                <a:latin typeface="Lucida Bright" panose="02040602050505020304" pitchFamily="18" charset="0"/>
              </a:rPr>
              <a:t> </a:t>
            </a:r>
            <a:r>
              <a:rPr lang="en-US" dirty="0" err="1">
                <a:latin typeface="Lucida Bright" panose="02040602050505020304" pitchFamily="18" charset="0"/>
              </a:rPr>
              <a:t>técnicas</a:t>
            </a:r>
            <a:r>
              <a:rPr lang="en-US" dirty="0">
                <a:latin typeface="Lucida Bright" panose="02040602050505020304" pitchFamily="18" charset="0"/>
              </a:rPr>
              <a:t> de </a:t>
            </a:r>
            <a:r>
              <a:rPr lang="en-US" dirty="0" err="1">
                <a:latin typeface="Lucida Bright" panose="02040602050505020304" pitchFamily="18" charset="0"/>
              </a:rPr>
              <a:t>relajación</a:t>
            </a:r>
            <a:endParaRPr lang="en-US" dirty="0">
              <a:latin typeface="Lucida Bright" panose="02040602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Lucida Bright" panose="02040602050505020304" pitchFamily="18" charset="0"/>
              </a:rPr>
              <a:t>Práctica</a:t>
            </a:r>
            <a:r>
              <a:rPr lang="en-US" dirty="0">
                <a:latin typeface="Lucida Bright" panose="02040602050505020304" pitchFamily="18" charset="0"/>
              </a:rPr>
              <a:t> </a:t>
            </a:r>
            <a:r>
              <a:rPr lang="en-US" dirty="0" err="1">
                <a:latin typeface="Lucida Bright" panose="02040602050505020304" pitchFamily="18" charset="0"/>
              </a:rPr>
              <a:t>algun</a:t>
            </a:r>
            <a:r>
              <a:rPr lang="en-US" dirty="0">
                <a:latin typeface="Lucida Bright" panose="02040602050505020304" pitchFamily="18" charset="0"/>
              </a:rPr>
              <a:t> </a:t>
            </a:r>
            <a:r>
              <a:rPr lang="en-US" dirty="0" err="1">
                <a:latin typeface="Lucida Bright" panose="02040602050505020304" pitchFamily="18" charset="0"/>
              </a:rPr>
              <a:t>deporte</a:t>
            </a:r>
            <a:endParaRPr lang="en-US" dirty="0">
              <a:latin typeface="Lucida Bright" panose="02040602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Lucida Bright" panose="02040602050505020304" pitchFamily="18" charset="0"/>
              </a:rPr>
              <a:t>Estilo</a:t>
            </a:r>
            <a:r>
              <a:rPr lang="en-US" dirty="0">
                <a:latin typeface="Lucida Bright" panose="02040602050505020304" pitchFamily="18" charset="0"/>
              </a:rPr>
              <a:t> de </a:t>
            </a:r>
            <a:r>
              <a:rPr lang="en-US" dirty="0" err="1">
                <a:latin typeface="Lucida Bright" panose="02040602050505020304" pitchFamily="18" charset="0"/>
              </a:rPr>
              <a:t>vida</a:t>
            </a:r>
            <a:r>
              <a:rPr lang="en-US" dirty="0">
                <a:latin typeface="Lucida Bright" panose="02040602050505020304" pitchFamily="18" charset="0"/>
              </a:rPr>
              <a:t> </a:t>
            </a:r>
            <a:r>
              <a:rPr lang="en-US" dirty="0" err="1">
                <a:latin typeface="Lucida Bright" panose="02040602050505020304" pitchFamily="18" charset="0"/>
              </a:rPr>
              <a:t>saluble</a:t>
            </a:r>
            <a:endParaRPr lang="en-US" dirty="0">
              <a:latin typeface="Lucida Bright" panose="02040602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Lucida Bright" panose="02040602050505020304" pitchFamily="18" charset="0"/>
              </a:rPr>
              <a:t>Mejora</a:t>
            </a:r>
            <a:r>
              <a:rPr lang="en-US" dirty="0">
                <a:latin typeface="Lucida Bright" panose="02040602050505020304" pitchFamily="18" charset="0"/>
              </a:rPr>
              <a:t> </a:t>
            </a:r>
            <a:r>
              <a:rPr lang="en-US" dirty="0" err="1">
                <a:latin typeface="Lucida Bright" panose="02040602050505020304" pitchFamily="18" charset="0"/>
              </a:rPr>
              <a:t>tus</a:t>
            </a:r>
            <a:r>
              <a:rPr lang="en-US" dirty="0">
                <a:latin typeface="Lucida Bright" panose="02040602050505020304" pitchFamily="18" charset="0"/>
              </a:rPr>
              <a:t> </a:t>
            </a:r>
            <a:r>
              <a:rPr lang="en-US" dirty="0" err="1">
                <a:latin typeface="Lucida Bright" panose="02040602050505020304" pitchFamily="18" charset="0"/>
              </a:rPr>
              <a:t>habilidades</a:t>
            </a:r>
            <a:r>
              <a:rPr lang="en-US" dirty="0">
                <a:latin typeface="Lucida Bright" panose="02040602050505020304" pitchFamily="18" charset="0"/>
              </a:rPr>
              <a:t> de </a:t>
            </a:r>
            <a:r>
              <a:rPr lang="en-US" dirty="0" err="1">
                <a:latin typeface="Lucida Bright" panose="02040602050505020304" pitchFamily="18" charset="0"/>
              </a:rPr>
              <a:t>comunicación</a:t>
            </a:r>
            <a:endParaRPr lang="en-US" dirty="0">
              <a:latin typeface="Lucida Bright" panose="02040602050505020304" pitchFamily="18" charset="0"/>
            </a:endParaRPr>
          </a:p>
          <a:p>
            <a:pPr marL="0" indent="0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6F999C40-FE30-40A7-AC58-CDD42143743C}"/>
              </a:ext>
            </a:extLst>
          </p:cNvPr>
          <p:cNvSpPr txBox="1"/>
          <p:nvPr/>
        </p:nvSpPr>
        <p:spPr>
          <a:xfrm>
            <a:off x="674649" y="694265"/>
            <a:ext cx="4410307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dirty="0">
                <a:solidFill>
                  <a:srgbClr val="000000"/>
                </a:solidFill>
                <a:effectLst/>
                <a:latin typeface="Lucida Bright" panose="02040602050505020304" pitchFamily="18" charset="0"/>
              </a:rPr>
              <a:t>RESPIRACIÓN DIAFRAGMÁTICA</a:t>
            </a:r>
            <a:br>
              <a:rPr lang="es-MX" b="0" i="0" dirty="0">
                <a:solidFill>
                  <a:srgbClr val="000000"/>
                </a:solidFill>
                <a:effectLst/>
                <a:latin typeface="Lucida Bright" panose="02040602050505020304" pitchFamily="18" charset="0"/>
              </a:rPr>
            </a:br>
            <a:endParaRPr lang="es-MX" b="0" i="0" dirty="0">
              <a:solidFill>
                <a:srgbClr val="000000"/>
              </a:solidFill>
              <a:effectLst/>
              <a:latin typeface="Lucida Bright" panose="020406020505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b="0" i="0" dirty="0">
                <a:solidFill>
                  <a:srgbClr val="000000"/>
                </a:solidFill>
                <a:effectLst/>
                <a:latin typeface="Lucida Bright" panose="02040602050505020304" pitchFamily="18" charset="0"/>
              </a:rPr>
              <a:t>Pon una mano en el pecho y otra sobre el estómago, para asegurarse de que se está llevando el aire a la parte de debajo de los pulmones, sin mover el pecho.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b="0" i="0" dirty="0">
                <a:solidFill>
                  <a:srgbClr val="000000"/>
                </a:solidFill>
                <a:effectLst/>
                <a:latin typeface="Lucida Bright" panose="02040602050505020304" pitchFamily="18" charset="0"/>
              </a:rPr>
              <a:t>Al tomar aire por la nariz, lentamente, lleva a la parte de abajo de los pulmones, hinchando un poco el estómago y barriga, sin mover el pecho.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b="0" i="0" dirty="0">
                <a:solidFill>
                  <a:srgbClr val="000000"/>
                </a:solidFill>
                <a:effectLst/>
                <a:latin typeface="Lucida Bright" panose="02040602050505020304" pitchFamily="18" charset="0"/>
              </a:rPr>
              <a:t>Retén por un momento el aire en esa posición.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b="0" i="0" dirty="0">
                <a:solidFill>
                  <a:srgbClr val="000000"/>
                </a:solidFill>
                <a:effectLst/>
                <a:latin typeface="Lucida Bright" panose="02040602050505020304" pitchFamily="18" charset="0"/>
              </a:rPr>
              <a:t>Suelta el aire, lentamente por la boca, hundiendo un poco el estómago y barriga, sin mover el pecho.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b="0" i="0" dirty="0">
                <a:solidFill>
                  <a:srgbClr val="000000"/>
                </a:solidFill>
                <a:effectLst/>
                <a:latin typeface="Lucida Bright" panose="02040602050505020304" pitchFamily="18" charset="0"/>
              </a:rPr>
              <a:t>Procura mantenerte relajado y relajarte un poco más al soltar el aire; sin olvidar evocar imágenes y emociones positivas, a la vez que te concentras en tu respiración.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A58FB50-8B33-4DA9-8F54-C6593607F7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166" y="748679"/>
            <a:ext cx="3646141" cy="364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977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8"/>
          <p:cNvSpPr/>
          <p:nvPr/>
        </p:nvSpPr>
        <p:spPr>
          <a:xfrm rot="-6146075">
            <a:off x="-1358102" y="-1502309"/>
            <a:ext cx="3027518" cy="3027518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48"/>
          <p:cNvSpPr/>
          <p:nvPr/>
        </p:nvSpPr>
        <p:spPr>
          <a:xfrm rot="-6145876">
            <a:off x="7360470" y="4217382"/>
            <a:ext cx="2140586" cy="2140586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48"/>
          <p:cNvSpPr/>
          <p:nvPr/>
        </p:nvSpPr>
        <p:spPr>
          <a:xfrm>
            <a:off x="-1087400" y="4077175"/>
            <a:ext cx="2486100" cy="24861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48"/>
          <p:cNvSpPr/>
          <p:nvPr/>
        </p:nvSpPr>
        <p:spPr>
          <a:xfrm>
            <a:off x="7737388" y="-852550"/>
            <a:ext cx="1868400" cy="18684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48"/>
          <p:cNvSpPr/>
          <p:nvPr/>
        </p:nvSpPr>
        <p:spPr>
          <a:xfrm rot="-9313205">
            <a:off x="-1228996" y="-1550274"/>
            <a:ext cx="2769283" cy="2701899"/>
          </a:xfrm>
          <a:prstGeom prst="ellips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48"/>
          <p:cNvSpPr/>
          <p:nvPr/>
        </p:nvSpPr>
        <p:spPr>
          <a:xfrm rot="-9312990">
            <a:off x="7803965" y="4552906"/>
            <a:ext cx="1868601" cy="1823238"/>
          </a:xfrm>
          <a:prstGeom prst="ellips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324;p41">
            <a:extLst>
              <a:ext uri="{FF2B5EF4-FFF2-40B4-BE49-F238E27FC236}">
                <a16:creationId xmlns:a16="http://schemas.microsoft.com/office/drawing/2014/main" id="{E0C91246-33F5-4F9C-AA04-3E6E21F386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8855" y="1496242"/>
            <a:ext cx="7691908" cy="21812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0" i="0" dirty="0">
                <a:solidFill>
                  <a:srgbClr val="404041"/>
                </a:solidFill>
                <a:effectLst/>
                <a:latin typeface="Bodoni MT" panose="02070603080606020203" pitchFamily="18" charset="0"/>
              </a:rPr>
              <a:t>«El estrés es potencialmente contagioso, ya que estar cerca o visualizar a otras personas en situaciones de estrés, puede aumentar los niveles de cortisol del observador».</a:t>
            </a:r>
            <a:endParaRPr sz="2800" dirty="0">
              <a:latin typeface="Bodoni MT" panose="02070603080606020203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9417" y="2254470"/>
            <a:ext cx="7061400" cy="1863300"/>
          </a:xfrm>
        </p:spPr>
        <p:txBody>
          <a:bodyPr/>
          <a:lstStyle/>
          <a:p>
            <a:r>
              <a:rPr lang="es-MX" sz="1800" dirty="0">
                <a:hlinkClick r:id="rId2"/>
              </a:rPr>
              <a:t>https://www.youtube.com/watch?v=9iURAMha__4</a:t>
            </a:r>
            <a:endParaRPr lang="es-MX" sz="1800" dirty="0"/>
          </a:p>
          <a:p>
            <a:endParaRPr lang="es-MX" sz="1800" dirty="0"/>
          </a:p>
          <a:p>
            <a:r>
              <a:rPr lang="es-MX" sz="1800" dirty="0">
                <a:hlinkClick r:id="rId3"/>
              </a:rPr>
              <a:t>https://www.youtube.com/watch?v=0is459zM92U</a:t>
            </a:r>
            <a:endParaRPr lang="es-MX" sz="1800" dirty="0"/>
          </a:p>
          <a:p>
            <a:endParaRPr lang="es-MX" sz="1800" dirty="0"/>
          </a:p>
          <a:p>
            <a:r>
              <a:rPr lang="es-MX" sz="1800" dirty="0"/>
              <a:t>https://www.youtube.com/watch?v=v736ggexnVg</a:t>
            </a:r>
          </a:p>
        </p:txBody>
      </p:sp>
    </p:spTree>
    <p:extLst>
      <p:ext uri="{BB962C8B-B14F-4D97-AF65-F5344CB8AC3E}">
        <p14:creationId xmlns:p14="http://schemas.microsoft.com/office/powerpoint/2010/main" val="545460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/>
          <p:nvPr/>
        </p:nvSpPr>
        <p:spPr>
          <a:xfrm rot="6443641" flipH="1">
            <a:off x="230926" y="3499023"/>
            <a:ext cx="1292716" cy="1699574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332" name="Google Shape;332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¿Qué es el estrés?</a:t>
            </a:r>
            <a:endParaRPr dirty="0"/>
          </a:p>
        </p:txBody>
      </p:sp>
      <p:sp>
        <p:nvSpPr>
          <p:cNvPr id="333" name="Google Shape;333;p42"/>
          <p:cNvSpPr txBox="1">
            <a:spLocks noGrp="1"/>
          </p:cNvSpPr>
          <p:nvPr>
            <p:ph type="subTitle" idx="1"/>
          </p:nvPr>
        </p:nvSpPr>
        <p:spPr>
          <a:xfrm>
            <a:off x="4027625" y="1942500"/>
            <a:ext cx="4294800" cy="19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>
                <a:latin typeface="Lucida Bright" panose="02040602050505020304" pitchFamily="18" charset="0"/>
              </a:rPr>
              <a:t>El estrés es una respuesta automática y natural del cuerpo antes situaciones desafiantes; el problema surge cuando el estrés se vuelve frecuente ya que el organismo no tiene suficiente tiempo para poder regresar a un estado de equilibrio. </a:t>
            </a:r>
            <a:endParaRPr dirty="0">
              <a:latin typeface="Lucida Bright" panose="02040602050505020304" pitchFamily="18" charset="0"/>
            </a:endParaRPr>
          </a:p>
        </p:txBody>
      </p:sp>
      <p:sp>
        <p:nvSpPr>
          <p:cNvPr id="335" name="Google Shape;335;p42"/>
          <p:cNvSpPr/>
          <p:nvPr/>
        </p:nvSpPr>
        <p:spPr>
          <a:xfrm>
            <a:off x="7618675" y="-1329000"/>
            <a:ext cx="2486100" cy="24861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2"/>
          <p:cNvSpPr/>
          <p:nvPr/>
        </p:nvSpPr>
        <p:spPr>
          <a:xfrm rot="-6145876">
            <a:off x="7870320" y="4005757"/>
            <a:ext cx="2140586" cy="2140586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2"/>
          <p:cNvSpPr/>
          <p:nvPr/>
        </p:nvSpPr>
        <p:spPr>
          <a:xfrm rot="-8707616">
            <a:off x="8693840" y="4241072"/>
            <a:ext cx="1894150" cy="1894150"/>
          </a:xfrm>
          <a:prstGeom prst="donut">
            <a:avLst>
              <a:gd name="adj" fmla="val 21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748A4657-69B1-498E-8816-F184CB10BE5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1" r="51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Estresores </a:t>
            </a:r>
            <a:endParaRPr dirty="0"/>
          </a:p>
        </p:txBody>
      </p:sp>
      <p:sp>
        <p:nvSpPr>
          <p:cNvPr id="289" name="Google Shape;289;p38"/>
          <p:cNvSpPr txBox="1">
            <a:spLocks noGrp="1"/>
          </p:cNvSpPr>
          <p:nvPr>
            <p:ph type="subTitle" idx="1"/>
          </p:nvPr>
        </p:nvSpPr>
        <p:spPr>
          <a:xfrm>
            <a:off x="713225" y="2126050"/>
            <a:ext cx="2486100" cy="6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TRABAJO</a:t>
            </a:r>
            <a:endParaRPr dirty="0"/>
          </a:p>
        </p:txBody>
      </p:sp>
      <p:sp>
        <p:nvSpPr>
          <p:cNvPr id="290" name="Google Shape;290;p38"/>
          <p:cNvSpPr txBox="1">
            <a:spLocks noGrp="1"/>
          </p:cNvSpPr>
          <p:nvPr>
            <p:ph type="subTitle" idx="8"/>
          </p:nvPr>
        </p:nvSpPr>
        <p:spPr>
          <a:xfrm>
            <a:off x="3329000" y="2235600"/>
            <a:ext cx="2486100" cy="6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FINANZAS PERSONALES </a:t>
            </a:r>
            <a:endParaRPr dirty="0"/>
          </a:p>
        </p:txBody>
      </p:sp>
      <p:sp>
        <p:nvSpPr>
          <p:cNvPr id="291" name="Google Shape;291;p38"/>
          <p:cNvSpPr txBox="1">
            <a:spLocks noGrp="1"/>
          </p:cNvSpPr>
          <p:nvPr>
            <p:ph type="subTitle" idx="9"/>
          </p:nvPr>
        </p:nvSpPr>
        <p:spPr>
          <a:xfrm>
            <a:off x="5944775" y="2126050"/>
            <a:ext cx="2486100" cy="6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VIOLENCIA </a:t>
            </a:r>
            <a:endParaRPr dirty="0"/>
          </a:p>
        </p:txBody>
      </p:sp>
      <p:sp>
        <p:nvSpPr>
          <p:cNvPr id="292" name="Google Shape;292;p38"/>
          <p:cNvSpPr txBox="1">
            <a:spLocks noGrp="1"/>
          </p:cNvSpPr>
          <p:nvPr>
            <p:ph type="subTitle" idx="13"/>
          </p:nvPr>
        </p:nvSpPr>
        <p:spPr>
          <a:xfrm>
            <a:off x="713225" y="3799000"/>
            <a:ext cx="2486100" cy="6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TRAFICO VEHICULAR</a:t>
            </a:r>
            <a:endParaRPr dirty="0"/>
          </a:p>
        </p:txBody>
      </p:sp>
      <p:sp>
        <p:nvSpPr>
          <p:cNvPr id="293" name="Google Shape;293;p38"/>
          <p:cNvSpPr txBox="1">
            <a:spLocks noGrp="1"/>
          </p:cNvSpPr>
          <p:nvPr>
            <p:ph type="subTitle" idx="14"/>
          </p:nvPr>
        </p:nvSpPr>
        <p:spPr>
          <a:xfrm>
            <a:off x="3199226" y="3818076"/>
            <a:ext cx="3093315" cy="6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PROBLEMAS DE PAREJA O FAMILIARES </a:t>
            </a:r>
            <a:endParaRPr dirty="0"/>
          </a:p>
        </p:txBody>
      </p:sp>
      <p:sp>
        <p:nvSpPr>
          <p:cNvPr id="295" name="Google Shape;295;p38"/>
          <p:cNvSpPr/>
          <p:nvPr/>
        </p:nvSpPr>
        <p:spPr>
          <a:xfrm rot="-9313051">
            <a:off x="-906597" y="-793874"/>
            <a:ext cx="2290216" cy="2234649"/>
          </a:xfrm>
          <a:prstGeom prst="ellips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8CC3FD-2862-4C3D-B1CA-C0E646752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74" y="1339083"/>
            <a:ext cx="968875" cy="94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029DB66-708B-444B-B34C-5247E79CB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643" y="1278512"/>
            <a:ext cx="947157" cy="92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8BD59FC-FBCE-4EB8-886A-0B745BA6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15" y="1298935"/>
            <a:ext cx="959510" cy="93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682ADC9-9028-46CC-A997-25ECB3841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30" y="2852918"/>
            <a:ext cx="977109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5B826D1-488E-466B-B4B6-70E847BC9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445" y="2944070"/>
            <a:ext cx="977109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/>
          <p:nvPr/>
        </p:nvSpPr>
        <p:spPr>
          <a:xfrm rot="-6146075">
            <a:off x="-1586102" y="-974259"/>
            <a:ext cx="3027518" cy="3027518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TIPOS DE ESTRÉS </a:t>
            </a:r>
            <a:endParaRPr dirty="0"/>
          </a:p>
        </p:txBody>
      </p:sp>
      <p:sp>
        <p:nvSpPr>
          <p:cNvPr id="346" name="Google Shape;346;p43"/>
          <p:cNvSpPr txBox="1">
            <a:spLocks noGrp="1"/>
          </p:cNvSpPr>
          <p:nvPr>
            <p:ph type="subTitle" idx="1"/>
          </p:nvPr>
        </p:nvSpPr>
        <p:spPr>
          <a:xfrm>
            <a:off x="5112872" y="2141404"/>
            <a:ext cx="2661000" cy="18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ucida Bright" panose="02040602050505020304" pitchFamily="18" charset="0"/>
              </a:rPr>
              <a:t>ESTRÉS NEGATIVO,  es perjudicante o desagradable y que produce una sobrecarga de trabajo que ocasiona un </a:t>
            </a:r>
            <a:r>
              <a:rPr lang="en" b="1" dirty="0">
                <a:latin typeface="Lucida Bright" panose="02040602050505020304" pitchFamily="18" charset="0"/>
              </a:rPr>
              <a:t>desequilibrio</a:t>
            </a:r>
            <a:r>
              <a:rPr lang="en" dirty="0">
                <a:latin typeface="Lucida Bright" panose="02040602050505020304" pitchFamily="18" charset="0"/>
              </a:rPr>
              <a:t> fisiológico o psicológico que </a:t>
            </a:r>
            <a:r>
              <a:rPr lang="en" b="1" dirty="0">
                <a:latin typeface="Lucida Bright" panose="02040602050505020304" pitchFamily="18" charset="0"/>
              </a:rPr>
              <a:t>disminuye la productividad y  provoca enfermedades</a:t>
            </a:r>
            <a:r>
              <a:rPr lang="en" dirty="0"/>
              <a:t>. </a:t>
            </a:r>
            <a:endParaRPr dirty="0"/>
          </a:p>
        </p:txBody>
      </p:sp>
      <p:sp>
        <p:nvSpPr>
          <p:cNvPr id="347" name="Google Shape;347;p43"/>
          <p:cNvSpPr txBox="1">
            <a:spLocks noGrp="1"/>
          </p:cNvSpPr>
          <p:nvPr>
            <p:ph type="subTitle" idx="2"/>
          </p:nvPr>
        </p:nvSpPr>
        <p:spPr>
          <a:xfrm>
            <a:off x="1749429" y="2141404"/>
            <a:ext cx="2319812" cy="18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Lucida Bright" panose="02040602050505020304" pitchFamily="18" charset="0"/>
              </a:rPr>
              <a:t>ESTRÉS POSITIVO, la personas interactúa con su estresor de una manera optima, ayudando a su mente y cuerpo a sentir </a:t>
            </a:r>
            <a:r>
              <a:rPr lang="es-MX" b="1" dirty="0">
                <a:latin typeface="Lucida Bright" panose="02040602050505020304" pitchFamily="18" charset="0"/>
              </a:rPr>
              <a:t>alegría, bienestar y equilibrio</a:t>
            </a:r>
            <a:r>
              <a:rPr lang="es-MX" dirty="0">
                <a:latin typeface="Lucida Bright" panose="02040602050505020304" pitchFamily="18" charset="0"/>
              </a:rPr>
              <a:t>.  </a:t>
            </a:r>
            <a:endParaRPr dirty="0">
              <a:latin typeface="Lucida Bright" panose="02040602050505020304" pitchFamily="18" charset="0"/>
            </a:endParaRPr>
          </a:p>
        </p:txBody>
      </p:sp>
      <p:sp>
        <p:nvSpPr>
          <p:cNvPr id="348" name="Google Shape;348;p43"/>
          <p:cNvSpPr txBox="1">
            <a:spLocks noGrp="1"/>
          </p:cNvSpPr>
          <p:nvPr>
            <p:ph type="subTitle" idx="3"/>
          </p:nvPr>
        </p:nvSpPr>
        <p:spPr>
          <a:xfrm>
            <a:off x="5486400" y="1556630"/>
            <a:ext cx="1913944" cy="3790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D</a:t>
            </a:r>
            <a:r>
              <a:rPr lang="en" dirty="0"/>
              <a:t>IESTRÉS</a:t>
            </a:r>
            <a:endParaRPr dirty="0"/>
          </a:p>
        </p:txBody>
      </p:sp>
      <p:sp>
        <p:nvSpPr>
          <p:cNvPr id="349" name="Google Shape;349;p43"/>
          <p:cNvSpPr txBox="1">
            <a:spLocks noGrp="1"/>
          </p:cNvSpPr>
          <p:nvPr>
            <p:ph type="subTitle" idx="4"/>
          </p:nvPr>
        </p:nvSpPr>
        <p:spPr>
          <a:xfrm>
            <a:off x="1743656" y="1554792"/>
            <a:ext cx="2192699" cy="3732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</a:t>
            </a:r>
            <a:r>
              <a:rPr lang="en" dirty="0"/>
              <a:t>UESTRÉS </a:t>
            </a:r>
            <a:endParaRPr dirty="0"/>
          </a:p>
        </p:txBody>
      </p:sp>
      <p:cxnSp>
        <p:nvCxnSpPr>
          <p:cNvPr id="350" name="Google Shape;350;p43"/>
          <p:cNvCxnSpPr/>
          <p:nvPr/>
        </p:nvCxnSpPr>
        <p:spPr>
          <a:xfrm>
            <a:off x="4566100" y="1462875"/>
            <a:ext cx="0" cy="302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1" name="Google Shape;351;p43"/>
          <p:cNvSpPr/>
          <p:nvPr/>
        </p:nvSpPr>
        <p:spPr>
          <a:xfrm rot="-6145876">
            <a:off x="7765545" y="3866182"/>
            <a:ext cx="2140586" cy="2140586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3"/>
          <p:cNvSpPr/>
          <p:nvPr/>
        </p:nvSpPr>
        <p:spPr>
          <a:xfrm rot="6443641" flipH="1">
            <a:off x="-718699" y="-257627"/>
            <a:ext cx="1292716" cy="1699574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1"/>
          <p:cNvSpPr txBox="1">
            <a:spLocks noGrp="1"/>
          </p:cNvSpPr>
          <p:nvPr>
            <p:ph type="subTitle" idx="1"/>
          </p:nvPr>
        </p:nvSpPr>
        <p:spPr>
          <a:xfrm>
            <a:off x="2520184" y="2571750"/>
            <a:ext cx="3282000" cy="26657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latin typeface="Lucida Bright" panose="02040602050505020304" pitchFamily="18" charset="0"/>
              </a:rPr>
              <a:t>CONSECUENCIAS A LARGO PLAZO</a:t>
            </a:r>
            <a:r>
              <a:rPr lang="es-MX" dirty="0">
                <a:latin typeface="Lucida Bright" panose="02040602050505020304" pitchFamily="18" charset="0"/>
              </a:rPr>
              <a:t>: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Lucida Bright" panose="02040602050505020304" pitchFamily="18" charset="0"/>
              </a:rPr>
              <a:t>Reducción de productividad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Lucida Bright" panose="02040602050505020304" pitchFamily="18" charset="0"/>
              </a:rPr>
              <a:t>Descenso de calidad de vida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Lucida Bright" panose="02040602050505020304" pitchFamily="18" charset="0"/>
              </a:rPr>
              <a:t>Problemas de salud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Lucida Bright" panose="02040602050505020304" pitchFamily="18" charset="0"/>
              </a:rPr>
              <a:t>Problemas familiares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Lucida Bright" panose="02040602050505020304" pitchFamily="18" charset="0"/>
              </a:rPr>
              <a:t>Consumo de sustancias dañinas </a:t>
            </a:r>
            <a:endParaRPr dirty="0">
              <a:latin typeface="Lucida Bright" panose="02040602050505020304" pitchFamily="18" charset="0"/>
            </a:endParaRPr>
          </a:p>
        </p:txBody>
      </p:sp>
      <p:sp>
        <p:nvSpPr>
          <p:cNvPr id="326" name="Google Shape;326;p41"/>
          <p:cNvSpPr txBox="1">
            <a:spLocks noGrp="1"/>
          </p:cNvSpPr>
          <p:nvPr>
            <p:ph type="subTitle" idx="2"/>
          </p:nvPr>
        </p:nvSpPr>
        <p:spPr>
          <a:xfrm>
            <a:off x="1007836" y="1271385"/>
            <a:ext cx="2495347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ucida Bright" panose="02040602050505020304" pitchFamily="18" charset="0"/>
              </a:rPr>
              <a:t>Es una afección fisica y psicoemocional temporal producida por la presión que genera la carga de trabajo o el ritmo laboral dentro de una institución.</a:t>
            </a:r>
            <a:endParaRPr dirty="0">
              <a:latin typeface="Lucida Bright" panose="02040602050505020304" pitchFamily="18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4921C4C-4236-4C87-9627-356C3E7E4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Estrés laboral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5DDB7E3-C7F3-4BAA-91F8-340AF7761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871" y="1191049"/>
            <a:ext cx="2189100" cy="2189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51FE2A7-D176-45C1-9974-574346717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518" y="622784"/>
            <a:ext cx="7377072" cy="389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4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4"/>
          <p:cNvSpPr/>
          <p:nvPr/>
        </p:nvSpPr>
        <p:spPr>
          <a:xfrm rot="-8782234">
            <a:off x="7694185" y="3812818"/>
            <a:ext cx="2201440" cy="2201440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44"/>
          <p:cNvSpPr txBox="1">
            <a:spLocks noGrp="1"/>
          </p:cNvSpPr>
          <p:nvPr>
            <p:ph type="subTitle" idx="1"/>
          </p:nvPr>
        </p:nvSpPr>
        <p:spPr>
          <a:xfrm>
            <a:off x="629492" y="2017177"/>
            <a:ext cx="2361000" cy="23871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Lucida Bright" panose="02040602050505020304" pitchFamily="18" charset="0"/>
              </a:rPr>
              <a:t>En</a:t>
            </a:r>
            <a:r>
              <a:rPr lang="en" dirty="0">
                <a:latin typeface="Lucida Bright" panose="02040602050505020304" pitchFamily="18" charset="0"/>
              </a:rPr>
              <a:t> esta primera fase sucede una descarga de adrenalina qu ete prepara para dar respuesta inmediata a una situacion que esta detonando el estrés. Usualmente, si el estresor esta controlado, esta fase desaparece en cuestión de minutos, el cuerpo vuelve a la normalidad sin mayores consecuencias.  </a:t>
            </a:r>
            <a:endParaRPr dirty="0">
              <a:latin typeface="Lucida Bright" panose="02040602050505020304" pitchFamily="18" charset="0"/>
            </a:endParaRPr>
          </a:p>
        </p:txBody>
      </p:sp>
      <p:sp>
        <p:nvSpPr>
          <p:cNvPr id="371" name="Google Shape;371;p44"/>
          <p:cNvSpPr txBox="1">
            <a:spLocks noGrp="1"/>
          </p:cNvSpPr>
          <p:nvPr>
            <p:ph type="subTitle" idx="2"/>
          </p:nvPr>
        </p:nvSpPr>
        <p:spPr>
          <a:xfrm>
            <a:off x="3275569" y="2111276"/>
            <a:ext cx="2361000" cy="28050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ucida Bright" panose="02040602050505020304" pitchFamily="18" charset="0"/>
              </a:rPr>
              <a:t>Si el estresor se prolonga, mente y cuerpo tiene que pr</a:t>
            </a:r>
            <a:r>
              <a:rPr lang="en" dirty="0">
                <a:solidFill>
                  <a:schemeClr val="bg1"/>
                </a:solidFill>
                <a:latin typeface="Lucida Bright" panose="02040602050505020304" pitchFamily="18" charset="0"/>
              </a:rPr>
              <a:t>ocurar darnos todas las herramientas para hacer frente a la amenza o adaptarnos a ella para salir lo </a:t>
            </a:r>
            <a:r>
              <a:rPr lang="es-MX" b="0" i="0" dirty="0">
                <a:solidFill>
                  <a:schemeClr val="bg1"/>
                </a:solidFill>
                <a:effectLst/>
                <a:latin typeface="Lucida Bright" panose="02040602050505020304" pitchFamily="18" charset="0"/>
              </a:rPr>
              <a:t>más victoriosos posible; pero cuando el esfuerzo es mucho y, de cualquier manera, hay consecuencias, como una menor tolerancia y un peor desempeño en genera</a:t>
            </a:r>
            <a:endParaRPr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73" name="Google Shape;373;p44"/>
          <p:cNvSpPr txBox="1">
            <a:spLocks noGrp="1"/>
          </p:cNvSpPr>
          <p:nvPr>
            <p:ph type="subTitle" idx="4"/>
          </p:nvPr>
        </p:nvSpPr>
        <p:spPr>
          <a:xfrm>
            <a:off x="629492" y="1540565"/>
            <a:ext cx="2361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ALARMA</a:t>
            </a:r>
            <a:endParaRPr dirty="0"/>
          </a:p>
        </p:txBody>
      </p:sp>
      <p:sp>
        <p:nvSpPr>
          <p:cNvPr id="374" name="Google Shape;374;p44"/>
          <p:cNvSpPr txBox="1">
            <a:spLocks noGrp="1"/>
          </p:cNvSpPr>
          <p:nvPr>
            <p:ph type="subTitle" idx="5"/>
          </p:nvPr>
        </p:nvSpPr>
        <p:spPr>
          <a:xfrm>
            <a:off x="3275569" y="1663517"/>
            <a:ext cx="2361000" cy="4358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RESISTENCIA </a:t>
            </a:r>
            <a:endParaRPr dirty="0"/>
          </a:p>
        </p:txBody>
      </p:sp>
      <p:sp>
        <p:nvSpPr>
          <p:cNvPr id="375" name="Google Shape;375;p44"/>
          <p:cNvSpPr txBox="1">
            <a:spLocks noGrp="1"/>
          </p:cNvSpPr>
          <p:nvPr>
            <p:ph type="subTitle" idx="6"/>
          </p:nvPr>
        </p:nvSpPr>
        <p:spPr>
          <a:xfrm>
            <a:off x="5921646" y="1663517"/>
            <a:ext cx="2361000" cy="4358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AGOTAMIENTO</a:t>
            </a:r>
            <a:endParaRPr dirty="0"/>
          </a:p>
        </p:txBody>
      </p:sp>
      <p:sp>
        <p:nvSpPr>
          <p:cNvPr id="377" name="Google Shape;377;p44"/>
          <p:cNvSpPr/>
          <p:nvPr/>
        </p:nvSpPr>
        <p:spPr>
          <a:xfrm>
            <a:off x="1454347" y="811048"/>
            <a:ext cx="791930" cy="755289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8" name="Google Shape;378;p44"/>
          <p:cNvSpPr/>
          <p:nvPr/>
        </p:nvSpPr>
        <p:spPr>
          <a:xfrm>
            <a:off x="4093653" y="842397"/>
            <a:ext cx="724833" cy="744658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9" name="Google Shape;379;p44"/>
          <p:cNvSpPr/>
          <p:nvPr/>
        </p:nvSpPr>
        <p:spPr>
          <a:xfrm>
            <a:off x="6739729" y="868520"/>
            <a:ext cx="724833" cy="692411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4"/>
          <p:cNvSpPr/>
          <p:nvPr/>
        </p:nvSpPr>
        <p:spPr>
          <a:xfrm>
            <a:off x="8593900" y="3741150"/>
            <a:ext cx="1868400" cy="18684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10191;p85">
            <a:extLst>
              <a:ext uri="{FF2B5EF4-FFF2-40B4-BE49-F238E27FC236}">
                <a16:creationId xmlns:a16="http://schemas.microsoft.com/office/drawing/2014/main" id="{C738F3C2-5E59-408A-918C-5B1CD07E6689}"/>
              </a:ext>
            </a:extLst>
          </p:cNvPr>
          <p:cNvGrpSpPr/>
          <p:nvPr/>
        </p:nvGrpSpPr>
        <p:grpSpPr>
          <a:xfrm>
            <a:off x="1598580" y="896357"/>
            <a:ext cx="573830" cy="558900"/>
            <a:chOff x="6219391" y="3816756"/>
            <a:chExt cx="356627" cy="334252"/>
          </a:xfrm>
          <a:solidFill>
            <a:schemeClr val="bg1"/>
          </a:solidFill>
        </p:grpSpPr>
        <p:sp>
          <p:nvSpPr>
            <p:cNvPr id="37" name="Google Shape;10192;p85">
              <a:extLst>
                <a:ext uri="{FF2B5EF4-FFF2-40B4-BE49-F238E27FC236}">
                  <a16:creationId xmlns:a16="http://schemas.microsoft.com/office/drawing/2014/main" id="{D0A9609A-313E-45D7-8FB2-A2F6DE89164F}"/>
                </a:ext>
              </a:extLst>
            </p:cNvPr>
            <p:cNvSpPr/>
            <p:nvPr/>
          </p:nvSpPr>
          <p:spPr>
            <a:xfrm>
              <a:off x="6219391" y="3816756"/>
              <a:ext cx="306594" cy="334252"/>
            </a:xfrm>
            <a:custGeom>
              <a:avLst/>
              <a:gdLst/>
              <a:ahLst/>
              <a:cxnLst/>
              <a:rect l="l" t="t" r="r" b="b"/>
              <a:pathLst>
                <a:path w="9633" h="10502" extrusionOk="0">
                  <a:moveTo>
                    <a:pt x="8394" y="4179"/>
                  </a:moveTo>
                  <a:cubicBezTo>
                    <a:pt x="8906" y="4251"/>
                    <a:pt x="9299" y="4703"/>
                    <a:pt x="9299" y="5239"/>
                  </a:cubicBezTo>
                  <a:cubicBezTo>
                    <a:pt x="9299" y="5775"/>
                    <a:pt x="8906" y="6215"/>
                    <a:pt x="8394" y="6299"/>
                  </a:cubicBezTo>
                  <a:lnTo>
                    <a:pt x="8394" y="4179"/>
                  </a:lnTo>
                  <a:close/>
                  <a:moveTo>
                    <a:pt x="1203" y="4013"/>
                  </a:moveTo>
                  <a:lnTo>
                    <a:pt x="1203" y="6489"/>
                  </a:lnTo>
                  <a:lnTo>
                    <a:pt x="846" y="6489"/>
                  </a:lnTo>
                  <a:cubicBezTo>
                    <a:pt x="548" y="6489"/>
                    <a:pt x="310" y="6251"/>
                    <a:pt x="310" y="5953"/>
                  </a:cubicBezTo>
                  <a:lnTo>
                    <a:pt x="310" y="4549"/>
                  </a:lnTo>
                  <a:cubicBezTo>
                    <a:pt x="310" y="4251"/>
                    <a:pt x="548" y="4013"/>
                    <a:pt x="846" y="4013"/>
                  </a:cubicBezTo>
                  <a:close/>
                  <a:moveTo>
                    <a:pt x="2596" y="4001"/>
                  </a:moveTo>
                  <a:lnTo>
                    <a:pt x="2596" y="6489"/>
                  </a:lnTo>
                  <a:lnTo>
                    <a:pt x="1525" y="6489"/>
                  </a:lnTo>
                  <a:lnTo>
                    <a:pt x="1525" y="4001"/>
                  </a:lnTo>
                  <a:close/>
                  <a:moveTo>
                    <a:pt x="2799" y="7692"/>
                  </a:moveTo>
                  <a:lnTo>
                    <a:pt x="2799" y="8418"/>
                  </a:lnTo>
                  <a:lnTo>
                    <a:pt x="2477" y="8418"/>
                  </a:lnTo>
                  <a:lnTo>
                    <a:pt x="2679" y="7692"/>
                  </a:lnTo>
                  <a:close/>
                  <a:moveTo>
                    <a:pt x="2560" y="6811"/>
                  </a:moveTo>
                  <a:lnTo>
                    <a:pt x="1941" y="9121"/>
                  </a:lnTo>
                  <a:lnTo>
                    <a:pt x="1525" y="9121"/>
                  </a:lnTo>
                  <a:lnTo>
                    <a:pt x="1525" y="6811"/>
                  </a:lnTo>
                  <a:close/>
                  <a:moveTo>
                    <a:pt x="8061" y="310"/>
                  </a:moveTo>
                  <a:lnTo>
                    <a:pt x="8061" y="10180"/>
                  </a:lnTo>
                  <a:lnTo>
                    <a:pt x="7335" y="10180"/>
                  </a:lnTo>
                  <a:lnTo>
                    <a:pt x="7335" y="3227"/>
                  </a:lnTo>
                  <a:cubicBezTo>
                    <a:pt x="7335" y="3132"/>
                    <a:pt x="7251" y="3060"/>
                    <a:pt x="7168" y="3060"/>
                  </a:cubicBezTo>
                  <a:cubicBezTo>
                    <a:pt x="7085" y="3060"/>
                    <a:pt x="7001" y="3132"/>
                    <a:pt x="7001" y="3227"/>
                  </a:cubicBezTo>
                  <a:lnTo>
                    <a:pt x="7001" y="9085"/>
                  </a:lnTo>
                  <a:cubicBezTo>
                    <a:pt x="6799" y="8811"/>
                    <a:pt x="6489" y="8406"/>
                    <a:pt x="6085" y="8013"/>
                  </a:cubicBezTo>
                  <a:cubicBezTo>
                    <a:pt x="5620" y="7573"/>
                    <a:pt x="5144" y="7216"/>
                    <a:pt x="4656" y="6966"/>
                  </a:cubicBezTo>
                  <a:cubicBezTo>
                    <a:pt x="4084" y="6668"/>
                    <a:pt x="3525" y="6501"/>
                    <a:pt x="2941" y="6489"/>
                  </a:cubicBezTo>
                  <a:lnTo>
                    <a:pt x="2941" y="4001"/>
                  </a:lnTo>
                  <a:cubicBezTo>
                    <a:pt x="3525" y="3965"/>
                    <a:pt x="4084" y="3810"/>
                    <a:pt x="4656" y="3525"/>
                  </a:cubicBezTo>
                  <a:cubicBezTo>
                    <a:pt x="5144" y="3275"/>
                    <a:pt x="5620" y="2917"/>
                    <a:pt x="6085" y="2465"/>
                  </a:cubicBezTo>
                  <a:cubicBezTo>
                    <a:pt x="6489" y="2084"/>
                    <a:pt x="6799" y="1679"/>
                    <a:pt x="7001" y="1393"/>
                  </a:cubicBezTo>
                  <a:lnTo>
                    <a:pt x="7001" y="2441"/>
                  </a:lnTo>
                  <a:cubicBezTo>
                    <a:pt x="7001" y="2524"/>
                    <a:pt x="7085" y="2596"/>
                    <a:pt x="7168" y="2596"/>
                  </a:cubicBezTo>
                  <a:cubicBezTo>
                    <a:pt x="7251" y="2596"/>
                    <a:pt x="7335" y="2524"/>
                    <a:pt x="7335" y="2441"/>
                  </a:cubicBezTo>
                  <a:lnTo>
                    <a:pt x="7335" y="310"/>
                  </a:lnTo>
                  <a:close/>
                  <a:moveTo>
                    <a:pt x="7168" y="0"/>
                  </a:moveTo>
                  <a:cubicBezTo>
                    <a:pt x="7085" y="0"/>
                    <a:pt x="7001" y="72"/>
                    <a:pt x="7001" y="167"/>
                  </a:cubicBezTo>
                  <a:lnTo>
                    <a:pt x="7001" y="822"/>
                  </a:lnTo>
                  <a:cubicBezTo>
                    <a:pt x="6906" y="977"/>
                    <a:pt x="6489" y="1620"/>
                    <a:pt x="5847" y="2251"/>
                  </a:cubicBezTo>
                  <a:cubicBezTo>
                    <a:pt x="5156" y="2905"/>
                    <a:pt x="4084" y="3691"/>
                    <a:pt x="2775" y="3691"/>
                  </a:cubicBezTo>
                  <a:lnTo>
                    <a:pt x="858" y="3691"/>
                  </a:lnTo>
                  <a:cubicBezTo>
                    <a:pt x="382" y="3691"/>
                    <a:pt x="1" y="4072"/>
                    <a:pt x="1" y="4549"/>
                  </a:cubicBezTo>
                  <a:lnTo>
                    <a:pt x="1" y="5953"/>
                  </a:lnTo>
                  <a:cubicBezTo>
                    <a:pt x="1" y="6430"/>
                    <a:pt x="382" y="6811"/>
                    <a:pt x="858" y="6811"/>
                  </a:cubicBezTo>
                  <a:lnTo>
                    <a:pt x="1215" y="6811"/>
                  </a:lnTo>
                  <a:lnTo>
                    <a:pt x="1215" y="9287"/>
                  </a:lnTo>
                  <a:cubicBezTo>
                    <a:pt x="1215" y="9371"/>
                    <a:pt x="1286" y="9454"/>
                    <a:pt x="1382" y="9454"/>
                  </a:cubicBezTo>
                  <a:lnTo>
                    <a:pt x="2084" y="9454"/>
                  </a:lnTo>
                  <a:cubicBezTo>
                    <a:pt x="2156" y="9454"/>
                    <a:pt x="2215" y="9406"/>
                    <a:pt x="2239" y="9335"/>
                  </a:cubicBezTo>
                  <a:lnTo>
                    <a:pt x="2394" y="8751"/>
                  </a:lnTo>
                  <a:lnTo>
                    <a:pt x="2953" y="8751"/>
                  </a:lnTo>
                  <a:cubicBezTo>
                    <a:pt x="3049" y="8751"/>
                    <a:pt x="3120" y="8680"/>
                    <a:pt x="3120" y="8585"/>
                  </a:cubicBezTo>
                  <a:lnTo>
                    <a:pt x="3120" y="7525"/>
                  </a:lnTo>
                  <a:cubicBezTo>
                    <a:pt x="3120" y="7442"/>
                    <a:pt x="3049" y="7370"/>
                    <a:pt x="2953" y="7370"/>
                  </a:cubicBezTo>
                  <a:lnTo>
                    <a:pt x="2763" y="7370"/>
                  </a:lnTo>
                  <a:lnTo>
                    <a:pt x="2918" y="6811"/>
                  </a:lnTo>
                  <a:cubicBezTo>
                    <a:pt x="4168" y="6858"/>
                    <a:pt x="5192" y="7620"/>
                    <a:pt x="5858" y="8263"/>
                  </a:cubicBezTo>
                  <a:cubicBezTo>
                    <a:pt x="6513" y="8882"/>
                    <a:pt x="6930" y="9525"/>
                    <a:pt x="7025" y="9692"/>
                  </a:cubicBezTo>
                  <a:lnTo>
                    <a:pt x="7025" y="10347"/>
                  </a:lnTo>
                  <a:cubicBezTo>
                    <a:pt x="7025" y="10430"/>
                    <a:pt x="7097" y="10502"/>
                    <a:pt x="7180" y="10502"/>
                  </a:cubicBezTo>
                  <a:lnTo>
                    <a:pt x="8240" y="10502"/>
                  </a:lnTo>
                  <a:cubicBezTo>
                    <a:pt x="8335" y="10502"/>
                    <a:pt x="8406" y="10430"/>
                    <a:pt x="8406" y="10347"/>
                  </a:cubicBezTo>
                  <a:lnTo>
                    <a:pt x="8406" y="6632"/>
                  </a:lnTo>
                  <a:cubicBezTo>
                    <a:pt x="9109" y="6549"/>
                    <a:pt x="9633" y="5965"/>
                    <a:pt x="9633" y="5251"/>
                  </a:cubicBezTo>
                  <a:cubicBezTo>
                    <a:pt x="9621" y="4537"/>
                    <a:pt x="9085" y="3941"/>
                    <a:pt x="8394" y="3870"/>
                  </a:cubicBezTo>
                  <a:lnTo>
                    <a:pt x="8394" y="167"/>
                  </a:lnTo>
                  <a:cubicBezTo>
                    <a:pt x="8394" y="72"/>
                    <a:pt x="8311" y="0"/>
                    <a:pt x="82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193;p85">
              <a:extLst>
                <a:ext uri="{FF2B5EF4-FFF2-40B4-BE49-F238E27FC236}">
                  <a16:creationId xmlns:a16="http://schemas.microsoft.com/office/drawing/2014/main" id="{292878C8-FA0D-4A56-8B1F-5021CFA8232F}"/>
                </a:ext>
              </a:extLst>
            </p:cNvPr>
            <p:cNvSpPr/>
            <p:nvPr/>
          </p:nvSpPr>
          <p:spPr>
            <a:xfrm>
              <a:off x="6549060" y="3978567"/>
              <a:ext cx="26958" cy="10630"/>
            </a:xfrm>
            <a:custGeom>
              <a:avLst/>
              <a:gdLst/>
              <a:ahLst/>
              <a:cxnLst/>
              <a:rect l="l" t="t" r="r" b="b"/>
              <a:pathLst>
                <a:path w="847" h="334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63" y="334"/>
                    <a:pt x="846" y="262"/>
                    <a:pt x="846" y="167"/>
                  </a:cubicBezTo>
                  <a:cubicBezTo>
                    <a:pt x="846" y="84"/>
                    <a:pt x="775" y="0"/>
                    <a:pt x="6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194;p85">
              <a:extLst>
                <a:ext uri="{FF2B5EF4-FFF2-40B4-BE49-F238E27FC236}">
                  <a16:creationId xmlns:a16="http://schemas.microsoft.com/office/drawing/2014/main" id="{9E06BA0E-03F7-4BA3-A935-8B9D764BAD44}"/>
                </a:ext>
              </a:extLst>
            </p:cNvPr>
            <p:cNvSpPr/>
            <p:nvPr/>
          </p:nvSpPr>
          <p:spPr>
            <a:xfrm>
              <a:off x="6525572" y="3915357"/>
              <a:ext cx="24666" cy="22311"/>
            </a:xfrm>
            <a:custGeom>
              <a:avLst/>
              <a:gdLst/>
              <a:ahLst/>
              <a:cxnLst/>
              <a:rect l="l" t="t" r="r" b="b"/>
              <a:pathLst>
                <a:path w="775" h="701" extrusionOk="0">
                  <a:moveTo>
                    <a:pt x="605" y="1"/>
                  </a:moveTo>
                  <a:cubicBezTo>
                    <a:pt x="563" y="1"/>
                    <a:pt x="519" y="16"/>
                    <a:pt x="477" y="46"/>
                  </a:cubicBezTo>
                  <a:lnTo>
                    <a:pt x="108" y="415"/>
                  </a:lnTo>
                  <a:cubicBezTo>
                    <a:pt x="1" y="522"/>
                    <a:pt x="84" y="700"/>
                    <a:pt x="227" y="700"/>
                  </a:cubicBezTo>
                  <a:cubicBezTo>
                    <a:pt x="275" y="700"/>
                    <a:pt x="322" y="677"/>
                    <a:pt x="346" y="653"/>
                  </a:cubicBezTo>
                  <a:lnTo>
                    <a:pt x="715" y="284"/>
                  </a:lnTo>
                  <a:cubicBezTo>
                    <a:pt x="775" y="224"/>
                    <a:pt x="775" y="117"/>
                    <a:pt x="715" y="46"/>
                  </a:cubicBezTo>
                  <a:cubicBezTo>
                    <a:pt x="685" y="16"/>
                    <a:pt x="647" y="1"/>
                    <a:pt x="6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195;p85">
              <a:extLst>
                <a:ext uri="{FF2B5EF4-FFF2-40B4-BE49-F238E27FC236}">
                  <a16:creationId xmlns:a16="http://schemas.microsoft.com/office/drawing/2014/main" id="{5464FC57-C146-43BD-AFD7-6B446EB862DB}"/>
                </a:ext>
              </a:extLst>
            </p:cNvPr>
            <p:cNvSpPr/>
            <p:nvPr/>
          </p:nvSpPr>
          <p:spPr>
            <a:xfrm>
              <a:off x="6527099" y="4030191"/>
              <a:ext cx="23139" cy="22661"/>
            </a:xfrm>
            <a:custGeom>
              <a:avLst/>
              <a:gdLst/>
              <a:ahLst/>
              <a:cxnLst/>
              <a:rect l="l" t="t" r="r" b="b"/>
              <a:pathLst>
                <a:path w="727" h="712" extrusionOk="0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429" y="664"/>
                  </a:lnTo>
                  <a:cubicBezTo>
                    <a:pt x="466" y="696"/>
                    <a:pt x="505" y="711"/>
                    <a:pt x="543" y="711"/>
                  </a:cubicBezTo>
                  <a:cubicBezTo>
                    <a:pt x="590" y="711"/>
                    <a:pt x="634" y="687"/>
                    <a:pt x="667" y="641"/>
                  </a:cubicBezTo>
                  <a:cubicBezTo>
                    <a:pt x="727" y="569"/>
                    <a:pt x="727" y="486"/>
                    <a:pt x="667" y="426"/>
                  </a:cubicBezTo>
                  <a:lnTo>
                    <a:pt x="298" y="45"/>
                  </a:ln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9378;p84">
            <a:extLst>
              <a:ext uri="{FF2B5EF4-FFF2-40B4-BE49-F238E27FC236}">
                <a16:creationId xmlns:a16="http://schemas.microsoft.com/office/drawing/2014/main" id="{ECE57A51-ACE2-4C64-96F1-78616C5F991B}"/>
              </a:ext>
            </a:extLst>
          </p:cNvPr>
          <p:cNvGrpSpPr/>
          <p:nvPr/>
        </p:nvGrpSpPr>
        <p:grpSpPr>
          <a:xfrm>
            <a:off x="4158487" y="935275"/>
            <a:ext cx="595164" cy="558900"/>
            <a:chOff x="6219124" y="2902788"/>
            <a:chExt cx="318231" cy="355470"/>
          </a:xfrm>
          <a:solidFill>
            <a:schemeClr val="bg1"/>
          </a:solidFill>
        </p:grpSpPr>
        <p:sp>
          <p:nvSpPr>
            <p:cNvPr id="42" name="Google Shape;9379;p84">
              <a:extLst>
                <a:ext uri="{FF2B5EF4-FFF2-40B4-BE49-F238E27FC236}">
                  <a16:creationId xmlns:a16="http://schemas.microsoft.com/office/drawing/2014/main" id="{177431A4-3FCD-4AC8-B53F-00C3331AEE0B}"/>
                </a:ext>
              </a:extLst>
            </p:cNvPr>
            <p:cNvSpPr/>
            <p:nvPr/>
          </p:nvSpPr>
          <p:spPr>
            <a:xfrm>
              <a:off x="6219124" y="2990994"/>
              <a:ext cx="140353" cy="267263"/>
            </a:xfrm>
            <a:custGeom>
              <a:avLst/>
              <a:gdLst/>
              <a:ahLst/>
              <a:cxnLst/>
              <a:rect l="l" t="t" r="r" b="b"/>
              <a:pathLst>
                <a:path w="4406" h="8390" extrusionOk="0">
                  <a:moveTo>
                    <a:pt x="1303" y="0"/>
                  </a:moveTo>
                  <a:cubicBezTo>
                    <a:pt x="1243" y="0"/>
                    <a:pt x="1178" y="40"/>
                    <a:pt x="1143" y="91"/>
                  </a:cubicBezTo>
                  <a:cubicBezTo>
                    <a:pt x="858" y="686"/>
                    <a:pt x="715" y="1329"/>
                    <a:pt x="715" y="1984"/>
                  </a:cubicBezTo>
                  <a:cubicBezTo>
                    <a:pt x="715" y="2222"/>
                    <a:pt x="774" y="2627"/>
                    <a:pt x="786" y="2758"/>
                  </a:cubicBezTo>
                  <a:lnTo>
                    <a:pt x="191" y="3806"/>
                  </a:lnTo>
                  <a:cubicBezTo>
                    <a:pt x="0" y="4127"/>
                    <a:pt x="143" y="4544"/>
                    <a:pt x="500" y="4699"/>
                  </a:cubicBezTo>
                  <a:lnTo>
                    <a:pt x="1143" y="4961"/>
                  </a:lnTo>
                  <a:lnTo>
                    <a:pt x="1143" y="6104"/>
                  </a:lnTo>
                  <a:cubicBezTo>
                    <a:pt x="1143" y="6628"/>
                    <a:pt x="1572" y="7056"/>
                    <a:pt x="2096" y="7056"/>
                  </a:cubicBezTo>
                  <a:lnTo>
                    <a:pt x="2965" y="7056"/>
                  </a:lnTo>
                  <a:lnTo>
                    <a:pt x="2965" y="8223"/>
                  </a:lnTo>
                  <a:cubicBezTo>
                    <a:pt x="2965" y="8306"/>
                    <a:pt x="3036" y="8390"/>
                    <a:pt x="3120" y="8390"/>
                  </a:cubicBezTo>
                  <a:cubicBezTo>
                    <a:pt x="3215" y="8390"/>
                    <a:pt x="3286" y="8306"/>
                    <a:pt x="3286" y="8223"/>
                  </a:cubicBezTo>
                  <a:lnTo>
                    <a:pt x="3286" y="7044"/>
                  </a:lnTo>
                  <a:cubicBezTo>
                    <a:pt x="3525" y="7032"/>
                    <a:pt x="4001" y="6937"/>
                    <a:pt x="4334" y="6663"/>
                  </a:cubicBezTo>
                  <a:cubicBezTo>
                    <a:pt x="4406" y="6604"/>
                    <a:pt x="4406" y="6497"/>
                    <a:pt x="4346" y="6437"/>
                  </a:cubicBezTo>
                  <a:cubicBezTo>
                    <a:pt x="4320" y="6398"/>
                    <a:pt x="4279" y="6380"/>
                    <a:pt x="4234" y="6380"/>
                  </a:cubicBezTo>
                  <a:cubicBezTo>
                    <a:pt x="4197" y="6380"/>
                    <a:pt x="4157" y="6392"/>
                    <a:pt x="4120" y="6413"/>
                  </a:cubicBezTo>
                  <a:cubicBezTo>
                    <a:pt x="3763" y="6735"/>
                    <a:pt x="3144" y="6735"/>
                    <a:pt x="3132" y="6735"/>
                  </a:cubicBezTo>
                  <a:lnTo>
                    <a:pt x="2096" y="6735"/>
                  </a:lnTo>
                  <a:cubicBezTo>
                    <a:pt x="1762" y="6735"/>
                    <a:pt x="1477" y="6449"/>
                    <a:pt x="1477" y="6104"/>
                  </a:cubicBezTo>
                  <a:lnTo>
                    <a:pt x="1477" y="4854"/>
                  </a:lnTo>
                  <a:cubicBezTo>
                    <a:pt x="1477" y="4782"/>
                    <a:pt x="1429" y="4723"/>
                    <a:pt x="1370" y="4711"/>
                  </a:cubicBezTo>
                  <a:lnTo>
                    <a:pt x="619" y="4389"/>
                  </a:lnTo>
                  <a:cubicBezTo>
                    <a:pt x="465" y="4318"/>
                    <a:pt x="381" y="4127"/>
                    <a:pt x="477" y="3961"/>
                  </a:cubicBezTo>
                  <a:cubicBezTo>
                    <a:pt x="1120" y="2818"/>
                    <a:pt x="1131" y="2865"/>
                    <a:pt x="1120" y="2770"/>
                  </a:cubicBezTo>
                  <a:cubicBezTo>
                    <a:pt x="1120" y="2770"/>
                    <a:pt x="1036" y="2246"/>
                    <a:pt x="1036" y="1984"/>
                  </a:cubicBezTo>
                  <a:cubicBezTo>
                    <a:pt x="1036" y="1377"/>
                    <a:pt x="1179" y="782"/>
                    <a:pt x="1441" y="246"/>
                  </a:cubicBezTo>
                  <a:cubicBezTo>
                    <a:pt x="1489" y="163"/>
                    <a:pt x="1441" y="67"/>
                    <a:pt x="1370" y="20"/>
                  </a:cubicBezTo>
                  <a:cubicBezTo>
                    <a:pt x="1350" y="6"/>
                    <a:pt x="1327" y="0"/>
                    <a:pt x="1303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380;p84">
              <a:extLst>
                <a:ext uri="{FF2B5EF4-FFF2-40B4-BE49-F238E27FC236}">
                  <a16:creationId xmlns:a16="http://schemas.microsoft.com/office/drawing/2014/main" id="{A1A85301-62A7-409D-B655-3F36A896207B}"/>
                </a:ext>
              </a:extLst>
            </p:cNvPr>
            <p:cNvSpPr/>
            <p:nvPr/>
          </p:nvSpPr>
          <p:spPr>
            <a:xfrm>
              <a:off x="6268054" y="2902788"/>
              <a:ext cx="269302" cy="354705"/>
            </a:xfrm>
            <a:custGeom>
              <a:avLst/>
              <a:gdLst/>
              <a:ahLst/>
              <a:cxnLst/>
              <a:rect l="l" t="t" r="r" b="b"/>
              <a:pathLst>
                <a:path w="8454" h="11135" extrusionOk="0">
                  <a:moveTo>
                    <a:pt x="8246" y="1"/>
                  </a:moveTo>
                  <a:cubicBezTo>
                    <a:pt x="8218" y="1"/>
                    <a:pt x="8187" y="9"/>
                    <a:pt x="8156" y="26"/>
                  </a:cubicBezTo>
                  <a:lnTo>
                    <a:pt x="5930" y="1098"/>
                  </a:lnTo>
                  <a:cubicBezTo>
                    <a:pt x="5192" y="610"/>
                    <a:pt x="4366" y="377"/>
                    <a:pt x="3549" y="377"/>
                  </a:cubicBezTo>
                  <a:cubicBezTo>
                    <a:pt x="2216" y="377"/>
                    <a:pt x="909" y="997"/>
                    <a:pt x="60" y="2134"/>
                  </a:cubicBezTo>
                  <a:cubicBezTo>
                    <a:pt x="0" y="2205"/>
                    <a:pt x="12" y="2312"/>
                    <a:pt x="84" y="2360"/>
                  </a:cubicBezTo>
                  <a:cubicBezTo>
                    <a:pt x="113" y="2385"/>
                    <a:pt x="149" y="2397"/>
                    <a:pt x="185" y="2397"/>
                  </a:cubicBezTo>
                  <a:cubicBezTo>
                    <a:pt x="234" y="2397"/>
                    <a:pt x="282" y="2373"/>
                    <a:pt x="310" y="2324"/>
                  </a:cubicBezTo>
                  <a:cubicBezTo>
                    <a:pt x="1125" y="1233"/>
                    <a:pt x="2334" y="704"/>
                    <a:pt x="3540" y="704"/>
                  </a:cubicBezTo>
                  <a:cubicBezTo>
                    <a:pt x="4255" y="704"/>
                    <a:pt x="4967" y="890"/>
                    <a:pt x="5596" y="1253"/>
                  </a:cubicBezTo>
                  <a:lnTo>
                    <a:pt x="5596" y="1277"/>
                  </a:lnTo>
                  <a:cubicBezTo>
                    <a:pt x="5513" y="1336"/>
                    <a:pt x="5513" y="1396"/>
                    <a:pt x="5513" y="1396"/>
                  </a:cubicBezTo>
                  <a:cubicBezTo>
                    <a:pt x="5513" y="1396"/>
                    <a:pt x="5501" y="1479"/>
                    <a:pt x="5596" y="1538"/>
                  </a:cubicBezTo>
                  <a:lnTo>
                    <a:pt x="6370" y="2050"/>
                  </a:lnTo>
                  <a:lnTo>
                    <a:pt x="4989" y="3253"/>
                  </a:lnTo>
                  <a:cubicBezTo>
                    <a:pt x="4906" y="3324"/>
                    <a:pt x="4906" y="3455"/>
                    <a:pt x="5025" y="3515"/>
                  </a:cubicBezTo>
                  <a:cubicBezTo>
                    <a:pt x="5046" y="3524"/>
                    <a:pt x="5059" y="3531"/>
                    <a:pt x="5082" y="3531"/>
                  </a:cubicBezTo>
                  <a:cubicBezTo>
                    <a:pt x="5175" y="3531"/>
                    <a:pt x="5438" y="3414"/>
                    <a:pt x="7120" y="2860"/>
                  </a:cubicBezTo>
                  <a:lnTo>
                    <a:pt x="7120" y="2860"/>
                  </a:lnTo>
                  <a:cubicBezTo>
                    <a:pt x="7989" y="4515"/>
                    <a:pt x="7632" y="6611"/>
                    <a:pt x="6108" y="7849"/>
                  </a:cubicBezTo>
                  <a:cubicBezTo>
                    <a:pt x="5775" y="8135"/>
                    <a:pt x="5584" y="8551"/>
                    <a:pt x="5584" y="8992"/>
                  </a:cubicBezTo>
                  <a:lnTo>
                    <a:pt x="5584" y="10980"/>
                  </a:lnTo>
                  <a:cubicBezTo>
                    <a:pt x="5584" y="11063"/>
                    <a:pt x="5656" y="11135"/>
                    <a:pt x="5739" y="11135"/>
                  </a:cubicBezTo>
                  <a:cubicBezTo>
                    <a:pt x="5834" y="11135"/>
                    <a:pt x="5906" y="11063"/>
                    <a:pt x="5906" y="10980"/>
                  </a:cubicBezTo>
                  <a:lnTo>
                    <a:pt x="5906" y="8992"/>
                  </a:lnTo>
                  <a:cubicBezTo>
                    <a:pt x="5906" y="8635"/>
                    <a:pt x="6049" y="8313"/>
                    <a:pt x="6322" y="8099"/>
                  </a:cubicBezTo>
                  <a:cubicBezTo>
                    <a:pt x="7870" y="6825"/>
                    <a:pt x="8394" y="4634"/>
                    <a:pt x="7442" y="2765"/>
                  </a:cubicBezTo>
                  <a:lnTo>
                    <a:pt x="8347" y="2467"/>
                  </a:lnTo>
                  <a:cubicBezTo>
                    <a:pt x="8406" y="2443"/>
                    <a:pt x="8454" y="2384"/>
                    <a:pt x="8454" y="2324"/>
                  </a:cubicBezTo>
                  <a:cubicBezTo>
                    <a:pt x="8454" y="2265"/>
                    <a:pt x="8418" y="2205"/>
                    <a:pt x="8382" y="2181"/>
                  </a:cubicBezTo>
                  <a:lnTo>
                    <a:pt x="8085" y="1955"/>
                  </a:lnTo>
                  <a:cubicBezTo>
                    <a:pt x="8050" y="1930"/>
                    <a:pt x="8013" y="1918"/>
                    <a:pt x="7979" y="1918"/>
                  </a:cubicBezTo>
                  <a:cubicBezTo>
                    <a:pt x="7930" y="1918"/>
                    <a:pt x="7886" y="1942"/>
                    <a:pt x="7858" y="1991"/>
                  </a:cubicBezTo>
                  <a:cubicBezTo>
                    <a:pt x="7799" y="2062"/>
                    <a:pt x="7811" y="2170"/>
                    <a:pt x="7882" y="2205"/>
                  </a:cubicBezTo>
                  <a:lnTo>
                    <a:pt x="7930" y="2241"/>
                  </a:lnTo>
                  <a:lnTo>
                    <a:pt x="7144" y="2503"/>
                  </a:lnTo>
                  <a:lnTo>
                    <a:pt x="5822" y="2955"/>
                  </a:lnTo>
                  <a:lnTo>
                    <a:pt x="5822" y="2955"/>
                  </a:lnTo>
                  <a:lnTo>
                    <a:pt x="6751" y="2134"/>
                  </a:lnTo>
                  <a:cubicBezTo>
                    <a:pt x="6834" y="2062"/>
                    <a:pt x="6834" y="1931"/>
                    <a:pt x="6739" y="1872"/>
                  </a:cubicBezTo>
                  <a:lnTo>
                    <a:pt x="6025" y="1408"/>
                  </a:lnTo>
                  <a:lnTo>
                    <a:pt x="7692" y="598"/>
                  </a:lnTo>
                  <a:lnTo>
                    <a:pt x="7692" y="598"/>
                  </a:lnTo>
                  <a:cubicBezTo>
                    <a:pt x="7096" y="1419"/>
                    <a:pt x="7037" y="1408"/>
                    <a:pt x="7049" y="1527"/>
                  </a:cubicBezTo>
                  <a:cubicBezTo>
                    <a:pt x="7073" y="1634"/>
                    <a:pt x="7156" y="1658"/>
                    <a:pt x="7323" y="1777"/>
                  </a:cubicBezTo>
                  <a:cubicBezTo>
                    <a:pt x="7353" y="1802"/>
                    <a:pt x="7391" y="1815"/>
                    <a:pt x="7428" y="1815"/>
                  </a:cubicBezTo>
                  <a:cubicBezTo>
                    <a:pt x="7476" y="1815"/>
                    <a:pt x="7522" y="1793"/>
                    <a:pt x="7549" y="1753"/>
                  </a:cubicBezTo>
                  <a:cubicBezTo>
                    <a:pt x="7608" y="1669"/>
                    <a:pt x="7585" y="1574"/>
                    <a:pt x="7513" y="1527"/>
                  </a:cubicBezTo>
                  <a:lnTo>
                    <a:pt x="7454" y="1479"/>
                  </a:lnTo>
                  <a:lnTo>
                    <a:pt x="8358" y="265"/>
                  </a:lnTo>
                  <a:cubicBezTo>
                    <a:pt x="8446" y="148"/>
                    <a:pt x="8367" y="1"/>
                    <a:pt x="8246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381;p84">
              <a:extLst>
                <a:ext uri="{FF2B5EF4-FFF2-40B4-BE49-F238E27FC236}">
                  <a16:creationId xmlns:a16="http://schemas.microsoft.com/office/drawing/2014/main" id="{F3B953C2-429B-4C30-804F-E946160A5E84}"/>
                </a:ext>
              </a:extLst>
            </p:cNvPr>
            <p:cNvSpPr/>
            <p:nvPr/>
          </p:nvSpPr>
          <p:spPr>
            <a:xfrm>
              <a:off x="6407993" y="2995773"/>
              <a:ext cx="31505" cy="37207"/>
            </a:xfrm>
            <a:custGeom>
              <a:avLst/>
              <a:gdLst/>
              <a:ahLst/>
              <a:cxnLst/>
              <a:rect l="l" t="t" r="r" b="b"/>
              <a:pathLst>
                <a:path w="989" h="1168" extrusionOk="0">
                  <a:moveTo>
                    <a:pt x="179" y="1"/>
                  </a:moveTo>
                  <a:cubicBezTo>
                    <a:pt x="84" y="1"/>
                    <a:pt x="13" y="84"/>
                    <a:pt x="13" y="167"/>
                  </a:cubicBezTo>
                  <a:cubicBezTo>
                    <a:pt x="1" y="763"/>
                    <a:pt x="263" y="1120"/>
                    <a:pt x="798" y="1167"/>
                  </a:cubicBezTo>
                  <a:cubicBezTo>
                    <a:pt x="894" y="1167"/>
                    <a:pt x="965" y="1108"/>
                    <a:pt x="977" y="1013"/>
                  </a:cubicBezTo>
                  <a:cubicBezTo>
                    <a:pt x="989" y="905"/>
                    <a:pt x="917" y="822"/>
                    <a:pt x="834" y="822"/>
                  </a:cubicBezTo>
                  <a:cubicBezTo>
                    <a:pt x="596" y="810"/>
                    <a:pt x="322" y="703"/>
                    <a:pt x="334" y="167"/>
                  </a:cubicBezTo>
                  <a:cubicBezTo>
                    <a:pt x="334" y="84"/>
                    <a:pt x="263" y="1"/>
                    <a:pt x="179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1" name="Google Shape;371;p44">
            <a:extLst>
              <a:ext uri="{FF2B5EF4-FFF2-40B4-BE49-F238E27FC236}">
                <a16:creationId xmlns:a16="http://schemas.microsoft.com/office/drawing/2014/main" id="{A9673846-2B0C-421C-A9C6-47623F522C08}"/>
              </a:ext>
            </a:extLst>
          </p:cNvPr>
          <p:cNvSpPr txBox="1">
            <a:spLocks/>
          </p:cNvSpPr>
          <p:nvPr/>
        </p:nvSpPr>
        <p:spPr>
          <a:xfrm>
            <a:off x="5921646" y="2108534"/>
            <a:ext cx="2361000" cy="2805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 algn="just"/>
            <a:r>
              <a:rPr lang="es-MX" dirty="0">
                <a:latin typeface="Lucida Bright" panose="02040602050505020304" pitchFamily="18" charset="0"/>
              </a:rPr>
              <a:t>Si el  estimulo estresante no sólo se prolonga, sino que se repite de manera constante, al llegar a esta fase cuerpo y mente han perdido su capacidad de adaptación. </a:t>
            </a:r>
            <a:endParaRPr lang="es-MX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grpSp>
        <p:nvGrpSpPr>
          <p:cNvPr id="52" name="Google Shape;8882;p83">
            <a:extLst>
              <a:ext uri="{FF2B5EF4-FFF2-40B4-BE49-F238E27FC236}">
                <a16:creationId xmlns:a16="http://schemas.microsoft.com/office/drawing/2014/main" id="{461743ED-4DAF-4A4E-82F3-EADFDDC8A7AD}"/>
              </a:ext>
            </a:extLst>
          </p:cNvPr>
          <p:cNvGrpSpPr/>
          <p:nvPr/>
        </p:nvGrpSpPr>
        <p:grpSpPr>
          <a:xfrm>
            <a:off x="6833461" y="954020"/>
            <a:ext cx="537367" cy="540577"/>
            <a:chOff x="1952836" y="3680964"/>
            <a:chExt cx="357720" cy="355148"/>
          </a:xfrm>
          <a:solidFill>
            <a:schemeClr val="bg1"/>
          </a:solidFill>
        </p:grpSpPr>
        <p:sp>
          <p:nvSpPr>
            <p:cNvPr id="53" name="Google Shape;8883;p83">
              <a:extLst>
                <a:ext uri="{FF2B5EF4-FFF2-40B4-BE49-F238E27FC236}">
                  <a16:creationId xmlns:a16="http://schemas.microsoft.com/office/drawing/2014/main" id="{70B17553-8940-4B09-83BB-87CDF4FD4B8F}"/>
                </a:ext>
              </a:extLst>
            </p:cNvPr>
            <p:cNvSpPr/>
            <p:nvPr/>
          </p:nvSpPr>
          <p:spPr>
            <a:xfrm>
              <a:off x="2054166" y="3814144"/>
              <a:ext cx="38233" cy="49188"/>
            </a:xfrm>
            <a:custGeom>
              <a:avLst/>
              <a:gdLst/>
              <a:ahLst/>
              <a:cxnLst/>
              <a:rect l="l" t="t" r="r" b="b"/>
              <a:pathLst>
                <a:path w="1204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203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884;p83">
              <a:extLst>
                <a:ext uri="{FF2B5EF4-FFF2-40B4-BE49-F238E27FC236}">
                  <a16:creationId xmlns:a16="http://schemas.microsoft.com/office/drawing/2014/main" id="{A54DD01A-8980-4772-AFF1-6140BB3566E3}"/>
                </a:ext>
              </a:extLst>
            </p:cNvPr>
            <p:cNvSpPr/>
            <p:nvPr/>
          </p:nvSpPr>
          <p:spPr>
            <a:xfrm>
              <a:off x="2170992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885;p83">
              <a:extLst>
                <a:ext uri="{FF2B5EF4-FFF2-40B4-BE49-F238E27FC236}">
                  <a16:creationId xmlns:a16="http://schemas.microsoft.com/office/drawing/2014/main" id="{B2BF82D9-CFF3-4C25-BC85-B11E2BB9F5CB}"/>
                </a:ext>
              </a:extLst>
            </p:cNvPr>
            <p:cNvSpPr/>
            <p:nvPr/>
          </p:nvSpPr>
          <p:spPr>
            <a:xfrm>
              <a:off x="2070043" y="3908647"/>
              <a:ext cx="122924" cy="33311"/>
            </a:xfrm>
            <a:custGeom>
              <a:avLst/>
              <a:gdLst/>
              <a:ahLst/>
              <a:cxnLst/>
              <a:rect l="l" t="t" r="r" b="b"/>
              <a:pathLst>
                <a:path w="3871" h="1049" extrusionOk="0">
                  <a:moveTo>
                    <a:pt x="1930" y="1"/>
                  </a:moveTo>
                  <a:cubicBezTo>
                    <a:pt x="1191" y="1"/>
                    <a:pt x="489" y="287"/>
                    <a:pt x="60" y="763"/>
                  </a:cubicBezTo>
                  <a:cubicBezTo>
                    <a:pt x="1" y="822"/>
                    <a:pt x="1" y="930"/>
                    <a:pt x="72" y="1001"/>
                  </a:cubicBezTo>
                  <a:cubicBezTo>
                    <a:pt x="101" y="1029"/>
                    <a:pt x="140" y="1044"/>
                    <a:pt x="181" y="1044"/>
                  </a:cubicBezTo>
                  <a:cubicBezTo>
                    <a:pt x="226" y="1044"/>
                    <a:pt x="273" y="1026"/>
                    <a:pt x="310" y="989"/>
                  </a:cubicBezTo>
                  <a:cubicBezTo>
                    <a:pt x="679" y="584"/>
                    <a:pt x="1299" y="334"/>
                    <a:pt x="1953" y="334"/>
                  </a:cubicBezTo>
                  <a:cubicBezTo>
                    <a:pt x="2596" y="334"/>
                    <a:pt x="3215" y="572"/>
                    <a:pt x="3585" y="989"/>
                  </a:cubicBezTo>
                  <a:cubicBezTo>
                    <a:pt x="3620" y="1013"/>
                    <a:pt x="3656" y="1049"/>
                    <a:pt x="3704" y="1049"/>
                  </a:cubicBezTo>
                  <a:cubicBezTo>
                    <a:pt x="3751" y="1049"/>
                    <a:pt x="3775" y="1037"/>
                    <a:pt x="3811" y="1001"/>
                  </a:cubicBezTo>
                  <a:cubicBezTo>
                    <a:pt x="3870" y="930"/>
                    <a:pt x="3870" y="822"/>
                    <a:pt x="3811" y="763"/>
                  </a:cubicBezTo>
                  <a:cubicBezTo>
                    <a:pt x="3382" y="287"/>
                    <a:pt x="2680" y="1"/>
                    <a:pt x="193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886;p83">
              <a:extLst>
                <a:ext uri="{FF2B5EF4-FFF2-40B4-BE49-F238E27FC236}">
                  <a16:creationId xmlns:a16="http://schemas.microsoft.com/office/drawing/2014/main" id="{08E9D58C-E2E0-44F3-9EA5-A1C6DF3541B6}"/>
                </a:ext>
              </a:extLst>
            </p:cNvPr>
            <p:cNvSpPr/>
            <p:nvPr/>
          </p:nvSpPr>
          <p:spPr>
            <a:xfrm>
              <a:off x="1952836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4" y="0"/>
                  </a:moveTo>
                  <a:cubicBezTo>
                    <a:pt x="5591" y="0"/>
                    <a:pt x="5528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48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8" y="323"/>
                    <a:pt x="8120" y="796"/>
                    <a:pt x="9073" y="1634"/>
                  </a:cubicBezTo>
                  <a:cubicBezTo>
                    <a:pt x="9113" y="1663"/>
                    <a:pt x="9156" y="1678"/>
                    <a:pt x="9196" y="1678"/>
                  </a:cubicBezTo>
                  <a:cubicBezTo>
                    <a:pt x="9239" y="1678"/>
                    <a:pt x="9280" y="1660"/>
                    <a:pt x="9312" y="1623"/>
                  </a:cubicBezTo>
                  <a:cubicBezTo>
                    <a:pt x="9395" y="1551"/>
                    <a:pt x="9395" y="1444"/>
                    <a:pt x="9312" y="1384"/>
                  </a:cubicBezTo>
                  <a:cubicBezTo>
                    <a:pt x="8288" y="486"/>
                    <a:pt x="6992" y="0"/>
                    <a:pt x="565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887;p83">
              <a:extLst>
                <a:ext uri="{FF2B5EF4-FFF2-40B4-BE49-F238E27FC236}">
                  <a16:creationId xmlns:a16="http://schemas.microsoft.com/office/drawing/2014/main" id="{AA5D50D2-D1FC-4005-85F3-85565DEA2377}"/>
                </a:ext>
              </a:extLst>
            </p:cNvPr>
            <p:cNvSpPr/>
            <p:nvPr/>
          </p:nvSpPr>
          <p:spPr>
            <a:xfrm>
              <a:off x="2012217" y="3739075"/>
              <a:ext cx="298338" cy="297036"/>
            </a:xfrm>
            <a:custGeom>
              <a:avLst/>
              <a:gdLst/>
              <a:ahLst/>
              <a:cxnLst/>
              <a:rect l="l" t="t" r="r" b="b"/>
              <a:pathLst>
                <a:path w="9395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56" y="102"/>
                    <a:pt x="7656" y="209"/>
                    <a:pt x="7715" y="281"/>
                  </a:cubicBezTo>
                  <a:cubicBezTo>
                    <a:pt x="8585" y="1281"/>
                    <a:pt x="9073" y="2579"/>
                    <a:pt x="9025" y="3912"/>
                  </a:cubicBezTo>
                  <a:cubicBezTo>
                    <a:pt x="8977" y="5257"/>
                    <a:pt x="8442" y="6520"/>
                    <a:pt x="7489" y="7472"/>
                  </a:cubicBezTo>
                  <a:cubicBezTo>
                    <a:pt x="6537" y="8425"/>
                    <a:pt x="5275" y="8972"/>
                    <a:pt x="3929" y="9008"/>
                  </a:cubicBezTo>
                  <a:cubicBezTo>
                    <a:pt x="3881" y="9009"/>
                    <a:pt x="3834" y="9010"/>
                    <a:pt x="3786" y="9010"/>
                  </a:cubicBezTo>
                  <a:cubicBezTo>
                    <a:pt x="2503" y="9010"/>
                    <a:pt x="1262" y="8548"/>
                    <a:pt x="298" y="7698"/>
                  </a:cubicBezTo>
                  <a:cubicBezTo>
                    <a:pt x="264" y="7670"/>
                    <a:pt x="221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83" y="7948"/>
                  </a:cubicBezTo>
                  <a:cubicBezTo>
                    <a:pt x="1107" y="8853"/>
                    <a:pt x="2405" y="9353"/>
                    <a:pt x="3774" y="9353"/>
                  </a:cubicBezTo>
                  <a:lnTo>
                    <a:pt x="3929" y="9353"/>
                  </a:lnTo>
                  <a:cubicBezTo>
                    <a:pt x="5358" y="9306"/>
                    <a:pt x="6703" y="8722"/>
                    <a:pt x="7715" y="7710"/>
                  </a:cubicBezTo>
                  <a:cubicBezTo>
                    <a:pt x="8727" y="6698"/>
                    <a:pt x="9311" y="5365"/>
                    <a:pt x="9347" y="3936"/>
                  </a:cubicBezTo>
                  <a:cubicBezTo>
                    <a:pt x="9394" y="2507"/>
                    <a:pt x="8906" y="1126"/>
                    <a:pt x="7965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0"/>
          <p:cNvSpPr/>
          <p:nvPr/>
        </p:nvSpPr>
        <p:spPr>
          <a:xfrm>
            <a:off x="6966575" y="-1943975"/>
            <a:ext cx="3519600" cy="35196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50"/>
          <p:cNvSpPr/>
          <p:nvPr/>
        </p:nvSpPr>
        <p:spPr>
          <a:xfrm rot="-6146075">
            <a:off x="-1409877" y="-1742334"/>
            <a:ext cx="3027518" cy="3027518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50"/>
          <p:cNvSpPr txBox="1">
            <a:spLocks noGrp="1"/>
          </p:cNvSpPr>
          <p:nvPr>
            <p:ph type="title"/>
          </p:nvPr>
        </p:nvSpPr>
        <p:spPr>
          <a:xfrm>
            <a:off x="870551" y="506620"/>
            <a:ext cx="4531238" cy="11910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GESTIÓN Y CONTROL </a:t>
            </a:r>
            <a:endParaRPr dirty="0"/>
          </a:p>
        </p:txBody>
      </p:sp>
      <p:sp>
        <p:nvSpPr>
          <p:cNvPr id="506" name="Google Shape;506;p50"/>
          <p:cNvSpPr txBox="1">
            <a:spLocks noGrp="1"/>
          </p:cNvSpPr>
          <p:nvPr>
            <p:ph type="subTitle" idx="1"/>
          </p:nvPr>
        </p:nvSpPr>
        <p:spPr>
          <a:xfrm>
            <a:off x="731210" y="1867182"/>
            <a:ext cx="4426202" cy="2769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dirty="0">
                <a:latin typeface="Lucida Bright" panose="02040602050505020304" pitchFamily="18" charset="0"/>
              </a:rPr>
              <a:t>El estrés es diferente en cada persona,  prevenir y controlar puede reducir tu riesgo de  problemas medicos. </a:t>
            </a:r>
            <a:br>
              <a:rPr lang="en" dirty="0">
                <a:latin typeface="Lucida Bright" panose="02040602050505020304" pitchFamily="18" charset="0"/>
              </a:rPr>
            </a:br>
            <a:endParaRPr lang="en" dirty="0">
              <a:latin typeface="Lucida Bright" panose="02040602050505020304" pitchFamily="18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latin typeface="Lucida Bright" panose="02040602050505020304" pitchFamily="18" charset="0"/>
              </a:rPr>
              <a:t>Dolor de cabeza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latin typeface="Lucida Bright" panose="02040602050505020304" pitchFamily="18" charset="0"/>
              </a:rPr>
              <a:t>Dificultad para dormir o dormir en exceso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latin typeface="Lucida Bright" panose="02040602050505020304" pitchFamily="18" charset="0"/>
              </a:rPr>
              <a:t>Malestar estomacal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latin typeface="Lucida Bright" panose="02040602050505020304" pitchFamily="18" charset="0"/>
              </a:rPr>
              <a:t>Aumento o perdida de peso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latin typeface="Lucida Bright" panose="02040602050505020304" pitchFamily="18" charset="0"/>
              </a:rPr>
              <a:t>Tensión en los musculos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br>
              <a:rPr lang="en" dirty="0"/>
            </a:br>
            <a:br>
              <a:rPr lang="en" dirty="0"/>
            </a:br>
            <a:endParaRPr dirty="0"/>
          </a:p>
        </p:txBody>
      </p:sp>
      <p:sp>
        <p:nvSpPr>
          <p:cNvPr id="507" name="Google Shape;507;p50"/>
          <p:cNvSpPr/>
          <p:nvPr/>
        </p:nvSpPr>
        <p:spPr>
          <a:xfrm rot="8927291" flipH="1">
            <a:off x="8250938" y="3920420"/>
            <a:ext cx="1292721" cy="1699602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508" name="Google Shape;508;p50"/>
          <p:cNvSpPr/>
          <p:nvPr/>
        </p:nvSpPr>
        <p:spPr>
          <a:xfrm>
            <a:off x="-992662" y="-1162775"/>
            <a:ext cx="1868400" cy="18684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50"/>
          <p:cNvSpPr/>
          <p:nvPr/>
        </p:nvSpPr>
        <p:spPr>
          <a:xfrm>
            <a:off x="-1319875" y="4296675"/>
            <a:ext cx="2301000" cy="2301000"/>
          </a:xfrm>
          <a:prstGeom prst="donut">
            <a:avLst>
              <a:gd name="adj" fmla="val 60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0BC685B-884B-470E-8A78-5F6B97379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8070" y="1041296"/>
            <a:ext cx="3255379" cy="32553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55"/>
          <p:cNvGrpSpPr/>
          <p:nvPr/>
        </p:nvGrpSpPr>
        <p:grpSpPr>
          <a:xfrm>
            <a:off x="1333351" y="735560"/>
            <a:ext cx="2697276" cy="3672287"/>
            <a:chOff x="1655550" y="790900"/>
            <a:chExt cx="2510262" cy="3417671"/>
          </a:xfrm>
        </p:grpSpPr>
        <p:sp>
          <p:nvSpPr>
            <p:cNvPr id="578" name="Google Shape;578;p55"/>
            <p:cNvSpPr/>
            <p:nvPr/>
          </p:nvSpPr>
          <p:spPr>
            <a:xfrm>
              <a:off x="1655550" y="790900"/>
              <a:ext cx="2510262" cy="3417671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5"/>
            <p:cNvSpPr/>
            <p:nvPr/>
          </p:nvSpPr>
          <p:spPr>
            <a:xfrm>
              <a:off x="1735300" y="886765"/>
              <a:ext cx="2350730" cy="3115776"/>
            </a:xfrm>
            <a:custGeom>
              <a:avLst/>
              <a:gdLst/>
              <a:ahLst/>
              <a:cxnLst/>
              <a:rect l="l" t="t" r="r" b="b"/>
              <a:pathLst>
                <a:path w="134002" h="173605" extrusionOk="0">
                  <a:moveTo>
                    <a:pt x="1" y="1"/>
                  </a:moveTo>
                  <a:lnTo>
                    <a:pt x="1" y="53821"/>
                  </a:lnTo>
                  <a:lnTo>
                    <a:pt x="1" y="127599"/>
                  </a:lnTo>
                  <a:lnTo>
                    <a:pt x="1" y="173605"/>
                  </a:lnTo>
                  <a:lnTo>
                    <a:pt x="134001" y="173605"/>
                  </a:lnTo>
                  <a:lnTo>
                    <a:pt x="134001" y="34615"/>
                  </a:lnTo>
                  <a:lnTo>
                    <a:pt x="134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1" name="Google Shape;581;p55"/>
          <p:cNvSpPr txBox="1">
            <a:spLocks noGrp="1"/>
          </p:cNvSpPr>
          <p:nvPr>
            <p:ph type="title"/>
          </p:nvPr>
        </p:nvSpPr>
        <p:spPr>
          <a:xfrm>
            <a:off x="4342129" y="773299"/>
            <a:ext cx="3823271" cy="19732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Ciertos tipos de estrés son dificiles de evitar</a:t>
            </a:r>
            <a:br>
              <a:rPr lang="en" dirty="0"/>
            </a:br>
            <a:endParaRPr b="0" dirty="0"/>
          </a:p>
        </p:txBody>
      </p:sp>
      <p:sp>
        <p:nvSpPr>
          <p:cNvPr id="582" name="Google Shape;582;p55"/>
          <p:cNvSpPr txBox="1">
            <a:spLocks noGrp="1"/>
          </p:cNvSpPr>
          <p:nvPr>
            <p:ph type="subTitle" idx="1"/>
          </p:nvPr>
        </p:nvSpPr>
        <p:spPr>
          <a:xfrm>
            <a:off x="4572000" y="2249764"/>
            <a:ext cx="3593400" cy="19367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MX" b="0" i="0" dirty="0">
                <a:solidFill>
                  <a:srgbClr val="454545"/>
                </a:solidFill>
                <a:effectLst/>
                <a:latin typeface="Lucida Bright" panose="02040602050505020304" pitchFamily="18" charset="0"/>
              </a:rPr>
              <a:t>Controlar el estrés te puede ayudar a:</a:t>
            </a:r>
            <a:br>
              <a:rPr lang="es-MX" b="0" i="0" dirty="0">
                <a:solidFill>
                  <a:srgbClr val="454545"/>
                </a:solidFill>
                <a:effectLst/>
                <a:latin typeface="Lucida Bright" panose="02040602050505020304" pitchFamily="18" charset="0"/>
              </a:rPr>
            </a:br>
            <a:endParaRPr lang="es-MX" b="0" i="0" dirty="0">
              <a:solidFill>
                <a:srgbClr val="454545"/>
              </a:solidFill>
              <a:effectLst/>
              <a:latin typeface="Lucida Bright" panose="020406020505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454545"/>
                </a:solidFill>
                <a:latin typeface="Lucida Bright" panose="02040602050505020304" pitchFamily="18" charset="0"/>
              </a:rPr>
              <a:t>D</a:t>
            </a:r>
            <a:r>
              <a:rPr lang="es-MX" b="0" i="0" dirty="0">
                <a:solidFill>
                  <a:srgbClr val="454545"/>
                </a:solidFill>
                <a:effectLst/>
                <a:latin typeface="Lucida Bright" panose="02040602050505020304" pitchFamily="18" charset="0"/>
              </a:rPr>
              <a:t>ormir mejor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454545"/>
                </a:solidFill>
                <a:latin typeface="Lucida Bright" panose="02040602050505020304" pitchFamily="18" charset="0"/>
              </a:rPr>
              <a:t>C</a:t>
            </a:r>
            <a:r>
              <a:rPr lang="es-MX" b="0" i="0" dirty="0">
                <a:solidFill>
                  <a:srgbClr val="454545"/>
                </a:solidFill>
                <a:effectLst/>
                <a:latin typeface="Lucida Bright" panose="02040602050505020304" pitchFamily="18" charset="0"/>
              </a:rPr>
              <a:t>ontrolar tu peso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454545"/>
                </a:solidFill>
                <a:latin typeface="Lucida Bright" panose="02040602050505020304" pitchFamily="18" charset="0"/>
              </a:rPr>
              <a:t>R</a:t>
            </a:r>
            <a:r>
              <a:rPr lang="es-MX" b="0" i="0" dirty="0">
                <a:solidFill>
                  <a:srgbClr val="454545"/>
                </a:solidFill>
                <a:effectLst/>
                <a:latin typeface="Lucida Bright" panose="02040602050505020304" pitchFamily="18" charset="0"/>
              </a:rPr>
              <a:t>educir la tensión muscular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454545"/>
                </a:solidFill>
                <a:latin typeface="Lucida Bright" panose="02040602050505020304" pitchFamily="18" charset="0"/>
              </a:rPr>
              <a:t>M</a:t>
            </a:r>
            <a:r>
              <a:rPr lang="es-MX" b="0" i="0" dirty="0">
                <a:solidFill>
                  <a:srgbClr val="454545"/>
                </a:solidFill>
                <a:effectLst/>
                <a:latin typeface="Lucida Bright" panose="02040602050505020304" pitchFamily="18" charset="0"/>
              </a:rPr>
              <a:t>ejorar tu estado de ánimo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454545"/>
                </a:solidFill>
                <a:latin typeface="Lucida Bright" panose="02040602050505020304" pitchFamily="18" charset="0"/>
              </a:rPr>
              <a:t>Ll</a:t>
            </a:r>
            <a:r>
              <a:rPr lang="es-MX" b="0" i="0" dirty="0">
                <a:solidFill>
                  <a:srgbClr val="454545"/>
                </a:solidFill>
                <a:effectLst/>
                <a:latin typeface="Lucida Bright" panose="02040602050505020304" pitchFamily="18" charset="0"/>
              </a:rPr>
              <a:t>evarse mejor con la familia y los amigos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3" name="Google Shape;583;p55"/>
          <p:cNvSpPr/>
          <p:nvPr/>
        </p:nvSpPr>
        <p:spPr>
          <a:xfrm>
            <a:off x="2400888" y="4268325"/>
            <a:ext cx="562200" cy="10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55"/>
          <p:cNvSpPr/>
          <p:nvPr/>
        </p:nvSpPr>
        <p:spPr>
          <a:xfrm>
            <a:off x="2659150" y="760000"/>
            <a:ext cx="48900" cy="48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5" name="Google Shape;585;p55"/>
          <p:cNvCxnSpPr/>
          <p:nvPr/>
        </p:nvCxnSpPr>
        <p:spPr>
          <a:xfrm>
            <a:off x="4372157" y="4331280"/>
            <a:ext cx="435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Gráfico 2">
            <a:extLst>
              <a:ext uri="{FF2B5EF4-FFF2-40B4-BE49-F238E27FC236}">
                <a16:creationId xmlns:a16="http://schemas.microsoft.com/office/drawing/2014/main" id="{3F419053-474A-4823-8297-D476E4DDE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6996" y="833340"/>
            <a:ext cx="2724307" cy="35256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Young Apprentice Job Description by Slidesgo">
  <a:themeElements>
    <a:clrScheme name="Simple Light">
      <a:dk1>
        <a:srgbClr val="FFFFFF"/>
      </a:dk1>
      <a:lt1>
        <a:srgbClr val="191919"/>
      </a:lt1>
      <a:dk2>
        <a:srgbClr val="595959"/>
      </a:dk2>
      <a:lt2>
        <a:srgbClr val="F3F3F3"/>
      </a:lt2>
      <a:accent1>
        <a:srgbClr val="F2D044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</TotalTime>
  <Words>649</Words>
  <Application>Microsoft Office PowerPoint</Application>
  <PresentationFormat>Presentación en pantalla (16:9)</PresentationFormat>
  <Paragraphs>63</Paragraphs>
  <Slides>13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Anaheim</vt:lpstr>
      <vt:lpstr>Arial</vt:lpstr>
      <vt:lpstr>Bebas Neue</vt:lpstr>
      <vt:lpstr>Bodoni MT</vt:lpstr>
      <vt:lpstr>Jost</vt:lpstr>
      <vt:lpstr>Lucida Bright</vt:lpstr>
      <vt:lpstr>Montserrat</vt:lpstr>
      <vt:lpstr>Nunito Light</vt:lpstr>
      <vt:lpstr>Raleway</vt:lpstr>
      <vt:lpstr>Young Apprentice Job Description by Slidesgo</vt:lpstr>
      <vt:lpstr>CONTROL Y GESTIÓN DE ESTRÉS</vt:lpstr>
      <vt:lpstr>¿Qué es el estrés?</vt:lpstr>
      <vt:lpstr>Estresores </vt:lpstr>
      <vt:lpstr>TIPOS DE ESTRÉS </vt:lpstr>
      <vt:lpstr>Estrés laboral </vt:lpstr>
      <vt:lpstr>Presentación de PowerPoint</vt:lpstr>
      <vt:lpstr>Presentación de PowerPoint</vt:lpstr>
      <vt:lpstr>GESTIÓN Y CONTROL </vt:lpstr>
      <vt:lpstr>Ciertos tipos de estrés son dificiles de evitar </vt:lpstr>
      <vt:lpstr>Estrategias…</vt:lpstr>
      <vt:lpstr>Presentación de PowerPoint</vt:lpstr>
      <vt:lpstr>«El estrés es potencialmente contagioso, ya que estar cerca o visualizar a otras personas en situaciones de estrés, puede aumentar los niveles de cortisol del observador».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Y GESTIÓN DE ESTRÉS</dc:title>
  <dc:creator>Brenda Orozco</dc:creator>
  <cp:lastModifiedBy>Admin</cp:lastModifiedBy>
  <cp:revision>34</cp:revision>
  <dcterms:modified xsi:type="dcterms:W3CDTF">2025-06-04T15:37:38Z</dcterms:modified>
</cp:coreProperties>
</file>