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5"/>
  </p:notesMasterIdLst>
  <p:sldIdLst>
    <p:sldId id="256" r:id="rId2"/>
    <p:sldId id="295" r:id="rId3"/>
    <p:sldId id="296" r:id="rId4"/>
    <p:sldId id="299" r:id="rId5"/>
    <p:sldId id="301" r:id="rId6"/>
    <p:sldId id="303" r:id="rId7"/>
    <p:sldId id="306" r:id="rId8"/>
    <p:sldId id="308" r:id="rId9"/>
    <p:sldId id="310" r:id="rId10"/>
    <p:sldId id="292" r:id="rId11"/>
    <p:sldId id="274" r:id="rId12"/>
    <p:sldId id="275" r:id="rId13"/>
    <p:sldId id="276" r:id="rId14"/>
    <p:sldId id="277" r:id="rId15"/>
    <p:sldId id="278" r:id="rId16"/>
    <p:sldId id="279" r:id="rId17"/>
    <p:sldId id="280" r:id="rId18"/>
    <p:sldId id="281" r:id="rId19"/>
    <p:sldId id="283" r:id="rId20"/>
    <p:sldId id="312" r:id="rId21"/>
    <p:sldId id="313" r:id="rId22"/>
    <p:sldId id="314" r:id="rId23"/>
    <p:sldId id="316"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62" autoAdjust="0"/>
    <p:restoredTop sz="94660"/>
  </p:normalViewPr>
  <p:slideViewPr>
    <p:cSldViewPr snapToGrid="0">
      <p:cViewPr varScale="1">
        <p:scale>
          <a:sx n="92" d="100"/>
          <a:sy n="92" d="100"/>
        </p:scale>
        <p:origin x="702"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414BB6F-B319-477A-9091-61F6E30F4774}" type="datetimeFigureOut">
              <a:rPr lang="es-MX" smtClean="0"/>
              <a:t>11/07/2017</a:t>
            </a:fld>
            <a:endParaRPr lang="es-MX"/>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0D3F343-798F-459E-80D7-823963696191}" type="slidenum">
              <a:rPr lang="es-MX" smtClean="0"/>
              <a:t>‹Nº›</a:t>
            </a:fld>
            <a:endParaRPr lang="es-MX"/>
          </a:p>
        </p:txBody>
      </p:sp>
    </p:spTree>
    <p:extLst>
      <p:ext uri="{BB962C8B-B14F-4D97-AF65-F5344CB8AC3E}">
        <p14:creationId xmlns:p14="http://schemas.microsoft.com/office/powerpoint/2010/main" val="34037770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511CBA36-8C0A-4906-98C5-10FBFBA15E1A}" type="slidenum">
              <a:rPr lang="es-MX" smtClean="0"/>
              <a:t>4</a:t>
            </a:fld>
            <a:endParaRPr lang="es-MX"/>
          </a:p>
        </p:txBody>
      </p:sp>
    </p:spTree>
    <p:extLst>
      <p:ext uri="{BB962C8B-B14F-4D97-AF65-F5344CB8AC3E}">
        <p14:creationId xmlns:p14="http://schemas.microsoft.com/office/powerpoint/2010/main" val="22691221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7/11/2017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2500"/>
    </mc:Choice>
    <mc:Fallback xmlns="">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t>7/11/2017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500"/>
    </mc:Choice>
    <mc:Fallback xmlns="">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t>7/11/2017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25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7/11/2017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500"/>
    </mc:Choice>
    <mc:Fallback xmlns="">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5A61015F-7CC6-4D0A-9D87-873EA4C304CC}" type="datetimeFigureOut">
              <a:rPr lang="en-US" dirty="0"/>
              <a:t>7/11/2017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250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t>7/11/2017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5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024128" y="2967788"/>
            <a:ext cx="4754880" cy="33415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s-ES" smtClean="0"/>
              <a:t>Haga clic para modificar el estilo de texto del patrón</a:t>
            </a:r>
          </a:p>
        </p:txBody>
      </p:sp>
      <p:sp>
        <p:nvSpPr>
          <p:cNvPr id="6" name="Content Placeholder 5"/>
          <p:cNvSpPr>
            <a:spLocks noGrp="1"/>
          </p:cNvSpPr>
          <p:nvPr>
            <p:ph sz="quarter" idx="4"/>
          </p:nvPr>
        </p:nvSpPr>
        <p:spPr>
          <a:xfrm>
            <a:off x="5990888" y="2967788"/>
            <a:ext cx="4754880" cy="33415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t>7/11/2017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500"/>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t>7/11/2017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500"/>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7/11/2017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500"/>
    </mc:Choice>
    <mc:Fallback xmlns="">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05C68B11-C5A8-448C-8CE9-B1A273C79CFC}" type="datetimeFigureOut">
              <a:rPr lang="en-US" dirty="0"/>
              <a:t>7/11/2017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50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C7616CA0-919D-4A49-9C8A-62FDFB3A5183}" type="datetimeFigureOut">
              <a:rPr lang="en-US" dirty="0"/>
              <a:t>7/11/2017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‹Nº›</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2500"/>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7/11/2017</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‹Nº›</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mc:AlternateContent xmlns:mc="http://schemas.openxmlformats.org/markup-compatibility/2006" xmlns:p14="http://schemas.microsoft.com/office/powerpoint/2010/main">
    <mc:Choice Requires="p14">
      <p:transition spd="slow" p14:dur="2500"/>
    </mc:Choice>
    <mc:Fallback xmlns="">
      <p:transition spd="slow"/>
    </mc:Fallback>
  </mc:AlternateConten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hyperlink" Target="http://www.cenace.gob.mx/Docs/MarcoRegulatorio/ReglasMercado/01%20Bases%20del%20Mercado%20El%C3%A9ctrico%20Acdo%20Sener%20DOF%202015%2009%2008.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fontScale="90000"/>
          </a:bodyPr>
          <a:lstStyle/>
          <a:p>
            <a:r>
              <a:rPr lang="es-MX" dirty="0" smtClean="0"/>
              <a:t>Análisis jurídico de la reforma energética</a:t>
            </a:r>
            <a:br>
              <a:rPr lang="es-MX" dirty="0" smtClean="0"/>
            </a:br>
            <a:r>
              <a:rPr lang="es-MX" dirty="0" smtClean="0"/>
              <a:t>MAGISTRADA ROSALBA HERNANDEZ CORNEJO</a:t>
            </a:r>
            <a:endParaRPr lang="es-MX" dirty="0"/>
          </a:p>
        </p:txBody>
      </p:sp>
      <p:sp>
        <p:nvSpPr>
          <p:cNvPr id="3" name="Subtítulo 2"/>
          <p:cNvSpPr>
            <a:spLocks noGrp="1"/>
          </p:cNvSpPr>
          <p:nvPr>
            <p:ph type="subTitle" idx="1"/>
          </p:nvPr>
        </p:nvSpPr>
        <p:spPr/>
        <p:txBody>
          <a:bodyPr/>
          <a:lstStyle/>
          <a:p>
            <a:pPr algn="ctr"/>
            <a:r>
              <a:rPr lang="es-MX" dirty="0" smtClean="0"/>
              <a:t>LIE</a:t>
            </a:r>
            <a:endParaRPr lang="es-MX" dirty="0"/>
          </a:p>
        </p:txBody>
      </p:sp>
    </p:spTree>
    <p:extLst>
      <p:ext uri="{BB962C8B-B14F-4D97-AF65-F5344CB8AC3E}">
        <p14:creationId xmlns:p14="http://schemas.microsoft.com/office/powerpoint/2010/main" val="192857230"/>
      </p:ext>
    </p:extLst>
  </p:cSld>
  <p:clrMapOvr>
    <a:masterClrMapping/>
  </p:clrMapOvr>
  <mc:AlternateContent xmlns:mc="http://schemas.openxmlformats.org/markup-compatibility/2006" xmlns:p14="http://schemas.microsoft.com/office/powerpoint/2010/main">
    <mc:Choice Requires="p14">
      <p:transition spd="slow" p14:dur="25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Alcance de la Reforma al Sector Eléctrico.</a:t>
            </a:r>
            <a:endParaRPr lang="es-MX" dirty="0"/>
          </a:p>
        </p:txBody>
      </p:sp>
      <p:sp>
        <p:nvSpPr>
          <p:cNvPr id="3" name="Marcador de contenido 2"/>
          <p:cNvSpPr>
            <a:spLocks noGrp="1"/>
          </p:cNvSpPr>
          <p:nvPr>
            <p:ph idx="1"/>
          </p:nvPr>
        </p:nvSpPr>
        <p:spPr/>
        <p:txBody>
          <a:bodyPr>
            <a:normAutofit/>
          </a:bodyPr>
          <a:lstStyle/>
          <a:p>
            <a:pPr algn="just">
              <a:buFont typeface="Wingdings" panose="05000000000000000000" pitchFamily="2" charset="2"/>
              <a:buChar char="v"/>
            </a:pPr>
            <a:r>
              <a:rPr lang="es-MX" dirty="0" smtClean="0"/>
              <a:t>La transmisión y la distribución de electricidad seguirán siendo servicios públicos a cargo del Estado, pero la SENER podrá celebrar contratos con empresas privadas para expandir, mantener y operar algunos de los sistemas. </a:t>
            </a:r>
          </a:p>
          <a:p>
            <a:pPr algn="just">
              <a:buFont typeface="Wingdings" panose="05000000000000000000" pitchFamily="2" charset="2"/>
              <a:buChar char="v"/>
            </a:pPr>
            <a:r>
              <a:rPr lang="es-MX" dirty="0" smtClean="0"/>
              <a:t>La generación y la comercialización de la electricidad quedan ahora abiertas a la participación tanto del sector público como privado, sin más limitaciones que las que establezcan las </a:t>
            </a:r>
            <a:r>
              <a:rPr lang="es-MX" u="sng" dirty="0" smtClean="0"/>
              <a:t>Reglas de Mercado. </a:t>
            </a:r>
          </a:p>
          <a:p>
            <a:pPr algn="just">
              <a:buFont typeface="Wingdings" panose="05000000000000000000" pitchFamily="2" charset="2"/>
              <a:buChar char="v"/>
            </a:pPr>
            <a:r>
              <a:rPr lang="es-MX" dirty="0" smtClean="0"/>
              <a:t>Generadores y comercializadores tendrán acceso abierto a los sistemas de transmisión y distribución en igualdad de condiciones. </a:t>
            </a:r>
          </a:p>
          <a:p>
            <a:pPr algn="just">
              <a:buFont typeface="Wingdings" panose="05000000000000000000" pitchFamily="2" charset="2"/>
              <a:buChar char="v"/>
            </a:pPr>
            <a:r>
              <a:rPr lang="es-MX" dirty="0" smtClean="0"/>
              <a:t>La SENER establecerá las condiciones de estricta separación entre las operaciones de generación, transmisión, distribución y comercialización que CFE deberá cumplir para garantizar libre competencia. </a:t>
            </a:r>
            <a:endParaRPr lang="es-MX" dirty="0"/>
          </a:p>
        </p:txBody>
      </p:sp>
    </p:spTree>
    <p:extLst>
      <p:ext uri="{BB962C8B-B14F-4D97-AF65-F5344CB8AC3E}">
        <p14:creationId xmlns:p14="http://schemas.microsoft.com/office/powerpoint/2010/main" val="3969951743"/>
      </p:ext>
    </p:extLst>
  </p:cSld>
  <p:clrMapOvr>
    <a:masterClrMapping/>
  </p:clrMapOvr>
  <mc:AlternateContent xmlns:mc="http://schemas.openxmlformats.org/markup-compatibility/2006" xmlns:p14="http://schemas.microsoft.com/office/powerpoint/2010/main">
    <mc:Choice Requires="p14">
      <p:transition spd="slow" p14:dur="25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CENTRO NACIONAL DE CONTROL DE ENERGIA (CENACE).</a:t>
            </a:r>
            <a:endParaRPr lang="es-MX" dirty="0"/>
          </a:p>
        </p:txBody>
      </p:sp>
      <p:sp>
        <p:nvSpPr>
          <p:cNvPr id="3" name="Marcador de contenido 2"/>
          <p:cNvSpPr>
            <a:spLocks noGrp="1"/>
          </p:cNvSpPr>
          <p:nvPr>
            <p:ph idx="1"/>
          </p:nvPr>
        </p:nvSpPr>
        <p:spPr/>
        <p:txBody>
          <a:bodyPr>
            <a:normAutofit/>
          </a:bodyPr>
          <a:lstStyle/>
          <a:p>
            <a:pPr algn="just">
              <a:buFont typeface="Wingdings" panose="05000000000000000000" pitchFamily="2" charset="2"/>
              <a:buChar char="v"/>
            </a:pPr>
            <a:r>
              <a:rPr lang="es-MX" dirty="0" smtClean="0"/>
              <a:t>Está a cargo del control operativo del Sistema Eléctrico Nacional y la operación del Mercado Eléctrico Mayorista. Además garantizará el acceso abierto a la Red Nacional de Transmisión y a las Redes Generales de Distribución. </a:t>
            </a:r>
          </a:p>
          <a:p>
            <a:pPr marL="0" indent="0" algn="just">
              <a:buNone/>
            </a:pPr>
            <a:endParaRPr lang="es-MX" dirty="0" smtClean="0"/>
          </a:p>
          <a:p>
            <a:pPr algn="ctr">
              <a:buFont typeface="Wingdings" panose="05000000000000000000" pitchFamily="2" charset="2"/>
              <a:buChar char="v"/>
            </a:pPr>
            <a:r>
              <a:rPr lang="es-MX" dirty="0" smtClean="0"/>
              <a:t>¿Para que sirve?</a:t>
            </a:r>
          </a:p>
          <a:p>
            <a:pPr marL="0" indent="0" algn="just">
              <a:buNone/>
            </a:pPr>
            <a:endParaRPr lang="es-MX" dirty="0" smtClean="0"/>
          </a:p>
          <a:p>
            <a:pPr lvl="1" algn="just">
              <a:buFont typeface="Wingdings" panose="05000000000000000000" pitchFamily="2" charset="2"/>
              <a:buChar char="ü"/>
            </a:pPr>
            <a:r>
              <a:rPr lang="es-MX" dirty="0" smtClean="0"/>
              <a:t>Para asegurar que las centrales de generación sean despachadas en condiciones competitivas, con independencia de las compañías que operan .</a:t>
            </a:r>
          </a:p>
          <a:p>
            <a:pPr lvl="1" algn="just">
              <a:buFont typeface="Wingdings" panose="05000000000000000000" pitchFamily="2" charset="2"/>
              <a:buChar char="ü"/>
            </a:pPr>
            <a:r>
              <a:rPr lang="es-MX" dirty="0" smtClean="0"/>
              <a:t>Para determinar la red de transmisión. </a:t>
            </a:r>
          </a:p>
          <a:p>
            <a:pPr lvl="1" algn="just">
              <a:buFont typeface="Wingdings" panose="05000000000000000000" pitchFamily="2" charset="2"/>
              <a:buChar char="ü"/>
            </a:pPr>
            <a:r>
              <a:rPr lang="es-MX" dirty="0" smtClean="0"/>
              <a:t>Para establecer reglas claras, transparentes, equitativas y para otorgar las interconexiones a la red eléctrica.</a:t>
            </a:r>
            <a:endParaRPr lang="es-MX" dirty="0"/>
          </a:p>
        </p:txBody>
      </p:sp>
    </p:spTree>
    <p:extLst>
      <p:ext uri="{BB962C8B-B14F-4D97-AF65-F5344CB8AC3E}">
        <p14:creationId xmlns:p14="http://schemas.microsoft.com/office/powerpoint/2010/main" val="2112800931"/>
      </p:ext>
    </p:extLst>
  </p:cSld>
  <p:clrMapOvr>
    <a:masterClrMapping/>
  </p:clrMapOvr>
  <mc:AlternateContent xmlns:mc="http://schemas.openxmlformats.org/markup-compatibility/2006" xmlns:p14="http://schemas.microsoft.com/office/powerpoint/2010/main">
    <mc:Choice Requires="p14">
      <p:transition spd="slow" p14:dur="25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024128" y="1056068"/>
            <a:ext cx="9720073" cy="5253292"/>
          </a:xfrm>
        </p:spPr>
        <p:txBody>
          <a:bodyPr/>
          <a:lstStyle/>
          <a:p>
            <a:pPr lvl="1" algn="just">
              <a:buFont typeface="Wingdings" panose="05000000000000000000" pitchFamily="2" charset="2"/>
              <a:buChar char="ü"/>
            </a:pPr>
            <a:r>
              <a:rPr lang="es-MX" dirty="0"/>
              <a:t> </a:t>
            </a:r>
            <a:r>
              <a:rPr lang="es-MX" dirty="0" smtClean="0"/>
              <a:t>Para operar el Mercado Eléctrico Mayorista en condiciones que promueva la competencia, eficiencia y no indebida discriminación. </a:t>
            </a:r>
          </a:p>
          <a:p>
            <a:pPr lvl="1" algn="just">
              <a:buFont typeface="Wingdings" panose="05000000000000000000" pitchFamily="2" charset="2"/>
              <a:buChar char="ü"/>
            </a:pPr>
            <a:endParaRPr lang="es-MX" dirty="0"/>
          </a:p>
          <a:p>
            <a:pPr marL="128016" lvl="1" indent="0" algn="just">
              <a:buNone/>
            </a:pPr>
            <a:endParaRPr lang="es-MX" dirty="0" smtClean="0"/>
          </a:p>
          <a:p>
            <a:pPr lvl="1" algn="just">
              <a:buFont typeface="Wingdings" panose="05000000000000000000" pitchFamily="2" charset="2"/>
              <a:buChar char="ü"/>
            </a:pPr>
            <a:r>
              <a:rPr lang="es-MX" dirty="0" smtClean="0"/>
              <a:t>Para determinar los elementos de la Red Nacional de Transmisión y de las Redes Generales de Distribución que correspondan al Mercado Eléctrico Mayorista y determinar la asignación de responsabilidades y procedimientos de coordinación con los Transportistas y Distribuidores.  </a:t>
            </a:r>
          </a:p>
          <a:p>
            <a:pPr lvl="1" algn="just">
              <a:buFont typeface="Wingdings" panose="05000000000000000000" pitchFamily="2" charset="2"/>
              <a:buChar char="ü"/>
            </a:pPr>
            <a:endParaRPr lang="es-MX" dirty="0"/>
          </a:p>
          <a:p>
            <a:pPr lvl="1" algn="just">
              <a:buFont typeface="Wingdings" panose="05000000000000000000" pitchFamily="2" charset="2"/>
              <a:buChar char="ü"/>
            </a:pPr>
            <a:endParaRPr lang="es-MX"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86411" y="3682714"/>
            <a:ext cx="3281755" cy="2581610"/>
          </a:xfrm>
          <a:prstGeom prst="rect">
            <a:avLst/>
          </a:prstGeom>
        </p:spPr>
      </p:pic>
    </p:spTree>
    <p:extLst>
      <p:ext uri="{BB962C8B-B14F-4D97-AF65-F5344CB8AC3E}">
        <p14:creationId xmlns:p14="http://schemas.microsoft.com/office/powerpoint/2010/main" val="414579354"/>
      </p:ext>
    </p:extLst>
  </p:cSld>
  <p:clrMapOvr>
    <a:masterClrMapping/>
  </p:clrMapOvr>
  <mc:AlternateContent xmlns:mc="http://schemas.openxmlformats.org/markup-compatibility/2006" xmlns:p14="http://schemas.microsoft.com/office/powerpoint/2010/main">
    <mc:Choice Requires="p14">
      <p:transition spd="slow" p14:dur="25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Comparativo de facultades. </a:t>
            </a:r>
            <a:endParaRPr lang="es-MX" dirty="0"/>
          </a:p>
        </p:txBody>
      </p:sp>
      <p:sp>
        <p:nvSpPr>
          <p:cNvPr id="3" name="Marcador de texto 2"/>
          <p:cNvSpPr>
            <a:spLocks noGrp="1"/>
          </p:cNvSpPr>
          <p:nvPr>
            <p:ph type="body" idx="1"/>
          </p:nvPr>
        </p:nvSpPr>
        <p:spPr/>
        <p:txBody>
          <a:bodyPr/>
          <a:lstStyle/>
          <a:p>
            <a:r>
              <a:rPr lang="es-MX" dirty="0" smtClean="0">
                <a:solidFill>
                  <a:schemeClr val="tx1"/>
                </a:solidFill>
              </a:rPr>
              <a:t>CFE</a:t>
            </a:r>
          </a:p>
          <a:p>
            <a:endParaRPr lang="es-MX" dirty="0">
              <a:solidFill>
                <a:schemeClr val="tx1"/>
              </a:solidFill>
            </a:endParaRPr>
          </a:p>
        </p:txBody>
      </p:sp>
      <p:sp>
        <p:nvSpPr>
          <p:cNvPr id="4" name="Marcador de contenido 3"/>
          <p:cNvSpPr>
            <a:spLocks noGrp="1"/>
          </p:cNvSpPr>
          <p:nvPr>
            <p:ph sz="half" idx="2"/>
          </p:nvPr>
        </p:nvSpPr>
        <p:spPr/>
        <p:txBody>
          <a:bodyPr>
            <a:normAutofit fontScale="92500" lnSpcReduction="10000"/>
          </a:bodyPr>
          <a:lstStyle/>
          <a:p>
            <a:pPr marL="0" indent="0" algn="just">
              <a:buNone/>
            </a:pPr>
            <a:endParaRPr lang="es-MX" dirty="0"/>
          </a:p>
          <a:p>
            <a:pPr algn="just">
              <a:buFont typeface="Wingdings" panose="05000000000000000000" pitchFamily="2" charset="2"/>
              <a:buChar char="v"/>
            </a:pPr>
            <a:r>
              <a:rPr lang="es-MX" dirty="0" smtClean="0"/>
              <a:t>Puede contratar a particulares para ampliar, modernizar, financiar y operar los proyectos de transmisión, así como para modernizar las zonas de distribución y reducir pérdidas.</a:t>
            </a:r>
          </a:p>
          <a:p>
            <a:pPr marL="0" indent="0" algn="just">
              <a:buNone/>
            </a:pPr>
            <a:endParaRPr lang="es-MX" dirty="0" smtClean="0"/>
          </a:p>
          <a:p>
            <a:pPr>
              <a:buFont typeface="Wingdings" panose="05000000000000000000" pitchFamily="2" charset="2"/>
              <a:buChar char="v"/>
            </a:pPr>
            <a:r>
              <a:rPr lang="es-MX" dirty="0" smtClean="0"/>
              <a:t>Administra, opera y mantiene sus redes de transmisión y distribución. </a:t>
            </a:r>
          </a:p>
          <a:p>
            <a:pPr marL="0" indent="0">
              <a:buNone/>
            </a:pPr>
            <a:r>
              <a:rPr lang="es-MX" dirty="0" smtClean="0"/>
              <a:t> </a:t>
            </a:r>
          </a:p>
          <a:p>
            <a:pPr>
              <a:buFont typeface="Wingdings" panose="05000000000000000000" pitchFamily="2" charset="2"/>
              <a:buChar char="v"/>
            </a:pPr>
            <a:endParaRPr lang="es-MX" dirty="0"/>
          </a:p>
        </p:txBody>
      </p:sp>
      <p:sp>
        <p:nvSpPr>
          <p:cNvPr id="5" name="Marcador de texto 4"/>
          <p:cNvSpPr>
            <a:spLocks noGrp="1"/>
          </p:cNvSpPr>
          <p:nvPr>
            <p:ph type="body" sz="quarter" idx="3"/>
          </p:nvPr>
        </p:nvSpPr>
        <p:spPr/>
        <p:txBody>
          <a:bodyPr/>
          <a:lstStyle/>
          <a:p>
            <a:r>
              <a:rPr lang="es-MX" dirty="0" smtClean="0">
                <a:solidFill>
                  <a:schemeClr val="tx1"/>
                </a:solidFill>
              </a:rPr>
              <a:t>CENACE</a:t>
            </a:r>
            <a:endParaRPr lang="es-MX" dirty="0">
              <a:solidFill>
                <a:schemeClr val="tx1"/>
              </a:solidFill>
            </a:endParaRPr>
          </a:p>
        </p:txBody>
      </p:sp>
      <p:sp>
        <p:nvSpPr>
          <p:cNvPr id="6" name="Marcador de contenido 5"/>
          <p:cNvSpPr>
            <a:spLocks noGrp="1"/>
          </p:cNvSpPr>
          <p:nvPr>
            <p:ph sz="quarter" idx="4"/>
          </p:nvPr>
        </p:nvSpPr>
        <p:spPr/>
        <p:txBody>
          <a:bodyPr/>
          <a:lstStyle/>
          <a:p>
            <a:pPr algn="just">
              <a:buFont typeface="Wingdings" panose="05000000000000000000" pitchFamily="2" charset="2"/>
              <a:buChar char="v"/>
            </a:pPr>
            <a:r>
              <a:rPr lang="es-MX" sz="2000" dirty="0" smtClean="0"/>
              <a:t>Garantiza a todos los participantes el acceso abierto a la Red Nacional de Transmisión y las Redes Generales de Distribución.</a:t>
            </a:r>
            <a:endParaRPr lang="es-MX" sz="2000" dirty="0"/>
          </a:p>
          <a:p>
            <a:pPr algn="just">
              <a:buFont typeface="Wingdings" panose="05000000000000000000" pitchFamily="2" charset="2"/>
              <a:buChar char="v"/>
            </a:pPr>
            <a:endParaRPr lang="es-MX" dirty="0" smtClean="0"/>
          </a:p>
          <a:p>
            <a:pPr algn="just">
              <a:buFont typeface="Wingdings" panose="05000000000000000000" pitchFamily="2" charset="2"/>
              <a:buChar char="v"/>
            </a:pPr>
            <a:endParaRPr lang="es-MX" dirty="0"/>
          </a:p>
        </p:txBody>
      </p:sp>
      <p:pic>
        <p:nvPicPr>
          <p:cNvPr id="8" name="Imagen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53082" y="4638574"/>
            <a:ext cx="2623444" cy="1865380"/>
          </a:xfrm>
          <a:prstGeom prst="rect">
            <a:avLst/>
          </a:prstGeom>
        </p:spPr>
      </p:pic>
    </p:spTree>
    <p:extLst>
      <p:ext uri="{BB962C8B-B14F-4D97-AF65-F5344CB8AC3E}">
        <p14:creationId xmlns:p14="http://schemas.microsoft.com/office/powerpoint/2010/main" val="3684490927"/>
      </p:ext>
    </p:extLst>
  </p:cSld>
  <p:clrMapOvr>
    <a:masterClrMapping/>
  </p:clrMapOvr>
  <mc:AlternateContent xmlns:mc="http://schemas.openxmlformats.org/markup-compatibility/2006" xmlns:p14="http://schemas.microsoft.com/office/powerpoint/2010/main">
    <mc:Choice Requires="p14">
      <p:transition spd="slow" p14:dur="25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p:cNvSpPr>
            <a:spLocks noGrp="1"/>
          </p:cNvSpPr>
          <p:nvPr>
            <p:ph type="body" idx="1"/>
          </p:nvPr>
        </p:nvSpPr>
        <p:spPr/>
        <p:txBody>
          <a:bodyPr/>
          <a:lstStyle/>
          <a:p>
            <a:r>
              <a:rPr lang="es-MX" dirty="0" smtClean="0"/>
              <a:t>Los Grandes Usuarios</a:t>
            </a:r>
            <a:endParaRPr lang="es-MX" dirty="0"/>
          </a:p>
        </p:txBody>
      </p:sp>
      <p:sp>
        <p:nvSpPr>
          <p:cNvPr id="4" name="Marcador de contenido 3"/>
          <p:cNvSpPr>
            <a:spLocks noGrp="1"/>
          </p:cNvSpPr>
          <p:nvPr>
            <p:ph sz="half" idx="2"/>
          </p:nvPr>
        </p:nvSpPr>
        <p:spPr/>
        <p:txBody>
          <a:bodyPr/>
          <a:lstStyle/>
          <a:p>
            <a:pPr marL="0" indent="0" algn="just">
              <a:buNone/>
            </a:pPr>
            <a:r>
              <a:rPr lang="es-MX" dirty="0" smtClean="0"/>
              <a:t>Pueden comprar energía a suministradores de servicios calificados o directamente en el Mercado Eléctrico Mayorista.</a:t>
            </a:r>
            <a:endParaRPr lang="es-MX" dirty="0"/>
          </a:p>
        </p:txBody>
      </p:sp>
      <p:sp>
        <p:nvSpPr>
          <p:cNvPr id="5" name="Marcador de texto 4"/>
          <p:cNvSpPr>
            <a:spLocks noGrp="1"/>
          </p:cNvSpPr>
          <p:nvPr>
            <p:ph type="body" sz="quarter" idx="3"/>
          </p:nvPr>
        </p:nvSpPr>
        <p:spPr/>
        <p:txBody>
          <a:bodyPr/>
          <a:lstStyle/>
          <a:p>
            <a:r>
              <a:rPr lang="es-MX" dirty="0" smtClean="0"/>
              <a:t>Los Suministradores de Servicios Calificados</a:t>
            </a:r>
            <a:endParaRPr lang="es-MX" dirty="0"/>
          </a:p>
        </p:txBody>
      </p:sp>
      <p:sp>
        <p:nvSpPr>
          <p:cNvPr id="6" name="Marcador de contenido 5"/>
          <p:cNvSpPr>
            <a:spLocks noGrp="1"/>
          </p:cNvSpPr>
          <p:nvPr>
            <p:ph sz="quarter" idx="4"/>
          </p:nvPr>
        </p:nvSpPr>
        <p:spPr/>
        <p:txBody>
          <a:bodyPr/>
          <a:lstStyle/>
          <a:p>
            <a:pPr algn="just"/>
            <a:endParaRPr lang="es-MX" dirty="0" smtClean="0"/>
          </a:p>
          <a:p>
            <a:pPr algn="just"/>
            <a:endParaRPr lang="es-MX" dirty="0"/>
          </a:p>
          <a:p>
            <a:pPr algn="just"/>
            <a:endParaRPr lang="es-MX" dirty="0" smtClean="0"/>
          </a:p>
          <a:p>
            <a:pPr algn="just"/>
            <a:endParaRPr lang="es-MX" dirty="0"/>
          </a:p>
          <a:p>
            <a:pPr algn="just"/>
            <a:r>
              <a:rPr lang="es-MX" dirty="0" smtClean="0"/>
              <a:t>Pueden ofrecer precios y servicios innovadores, y competir por clientes. </a:t>
            </a:r>
            <a:endParaRPr lang="es-MX" dirty="0"/>
          </a:p>
        </p:txBody>
      </p:sp>
    </p:spTree>
    <p:extLst>
      <p:ext uri="{BB962C8B-B14F-4D97-AF65-F5344CB8AC3E}">
        <p14:creationId xmlns:p14="http://schemas.microsoft.com/office/powerpoint/2010/main" val="3338968705"/>
      </p:ext>
    </p:extLst>
  </p:cSld>
  <p:clrMapOvr>
    <a:masterClrMapping/>
  </p:clrMapOvr>
  <mc:AlternateContent xmlns:mc="http://schemas.openxmlformats.org/markup-compatibility/2006" xmlns:p14="http://schemas.microsoft.com/office/powerpoint/2010/main">
    <mc:Choice Requires="p14">
      <p:transition spd="slow" p14:dur="25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Alcance de la Reforma-    Mercado Eléctrico </a:t>
            </a:r>
            <a:endParaRPr lang="es-MX" dirty="0"/>
          </a:p>
        </p:txBody>
      </p:sp>
      <p:sp>
        <p:nvSpPr>
          <p:cNvPr id="3" name="Marcador de contenido 2"/>
          <p:cNvSpPr>
            <a:spLocks noGrp="1"/>
          </p:cNvSpPr>
          <p:nvPr>
            <p:ph idx="1"/>
          </p:nvPr>
        </p:nvSpPr>
        <p:spPr/>
        <p:txBody>
          <a:bodyPr/>
          <a:lstStyle/>
          <a:p>
            <a:pPr>
              <a:buFont typeface="Wingdings" panose="05000000000000000000" pitchFamily="2" charset="2"/>
              <a:buChar char="v"/>
            </a:pPr>
            <a:r>
              <a:rPr lang="es-MX" dirty="0" smtClean="0"/>
              <a:t>Se establece el Mercado Eléctrico Mayorista, que operará el CENACE con base en las características físicas del Sistema Eléctrico Nacional y lo previsto en las Reglas del Mercado. </a:t>
            </a:r>
          </a:p>
          <a:p>
            <a:pPr>
              <a:buFont typeface="Wingdings" panose="05000000000000000000" pitchFamily="2" charset="2"/>
              <a:buChar char="v"/>
            </a:pPr>
            <a:endParaRPr lang="es-MX" dirty="0"/>
          </a:p>
          <a:p>
            <a:pPr marL="0" indent="0">
              <a:buNone/>
            </a:pPr>
            <a:endParaRPr lang="es-MX" dirty="0" smtClean="0"/>
          </a:p>
          <a:p>
            <a:pPr>
              <a:buFont typeface="Wingdings" panose="05000000000000000000" pitchFamily="2" charset="2"/>
              <a:buChar char="v"/>
            </a:pPr>
            <a:r>
              <a:rPr lang="es-MX" dirty="0" smtClean="0"/>
              <a:t> La Secretaría de Energía emitió el martes 8 de Septiembre de 2015 el Acuerdo en el que se establecen las bases de Mercado Eléctrico. </a:t>
            </a:r>
            <a:r>
              <a:rPr lang="es-MX" dirty="0" smtClean="0">
                <a:hlinkClick r:id="rId2"/>
              </a:rPr>
              <a:t>http://www.cenace.gob.mx/</a:t>
            </a:r>
            <a:r>
              <a:rPr lang="es-MX" dirty="0" err="1" smtClean="0">
                <a:hlinkClick r:id="rId2"/>
              </a:rPr>
              <a:t>Docs</a:t>
            </a:r>
            <a:r>
              <a:rPr lang="es-MX" dirty="0" smtClean="0">
                <a:hlinkClick r:id="rId2"/>
              </a:rPr>
              <a:t>/</a:t>
            </a:r>
            <a:r>
              <a:rPr lang="es-MX" dirty="0" err="1" smtClean="0">
                <a:hlinkClick r:id="rId2"/>
              </a:rPr>
              <a:t>MarcoRegulatorio</a:t>
            </a:r>
            <a:r>
              <a:rPr lang="es-MX" dirty="0" smtClean="0">
                <a:hlinkClick r:id="rId2"/>
              </a:rPr>
              <a:t>/</a:t>
            </a:r>
            <a:r>
              <a:rPr lang="es-MX" dirty="0" err="1" smtClean="0">
                <a:hlinkClick r:id="rId2"/>
              </a:rPr>
              <a:t>ReglasMercado</a:t>
            </a:r>
            <a:r>
              <a:rPr lang="es-MX" dirty="0" smtClean="0">
                <a:hlinkClick r:id="rId2"/>
              </a:rPr>
              <a:t>/01%20Bases%20del%20Mercado%20Eléctrico%20Acdo%20Sener%20DOF%202015%2009%2008.pdf</a:t>
            </a:r>
            <a:r>
              <a:rPr lang="es-MX" dirty="0" smtClean="0"/>
              <a:t>  </a:t>
            </a:r>
          </a:p>
          <a:p>
            <a:pPr>
              <a:buFont typeface="Wingdings" panose="05000000000000000000" pitchFamily="2" charset="2"/>
              <a:buChar char="v"/>
            </a:pPr>
            <a:endParaRPr lang="es-MX" dirty="0"/>
          </a:p>
          <a:p>
            <a:pPr>
              <a:buFont typeface="Wingdings" panose="05000000000000000000" pitchFamily="2" charset="2"/>
              <a:buChar char="v"/>
            </a:pPr>
            <a:endParaRPr lang="es-MX" dirty="0"/>
          </a:p>
        </p:txBody>
      </p:sp>
    </p:spTree>
    <p:extLst>
      <p:ext uri="{BB962C8B-B14F-4D97-AF65-F5344CB8AC3E}">
        <p14:creationId xmlns:p14="http://schemas.microsoft.com/office/powerpoint/2010/main" val="2120469318"/>
      </p:ext>
    </p:extLst>
  </p:cSld>
  <p:clrMapOvr>
    <a:masterClrMapping/>
  </p:clrMapOvr>
  <mc:AlternateContent xmlns:mc="http://schemas.openxmlformats.org/markup-compatibility/2006" xmlns:p14="http://schemas.microsoft.com/office/powerpoint/2010/main">
    <mc:Choice Requires="p14">
      <p:transition spd="slow" p14:dur="25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Alcance de la Reforma- Mercado Eléctrico</a:t>
            </a:r>
            <a:endParaRPr lang="es-MX" dirty="0"/>
          </a:p>
        </p:txBody>
      </p:sp>
      <p:sp>
        <p:nvSpPr>
          <p:cNvPr id="3" name="Marcador de contenido 2"/>
          <p:cNvSpPr>
            <a:spLocks noGrp="1"/>
          </p:cNvSpPr>
          <p:nvPr>
            <p:ph idx="1"/>
          </p:nvPr>
        </p:nvSpPr>
        <p:spPr/>
        <p:txBody>
          <a:bodyPr/>
          <a:lstStyle/>
          <a:p>
            <a:pPr algn="just">
              <a:buFont typeface="Wingdings" panose="05000000000000000000" pitchFamily="2" charset="2"/>
              <a:buChar char="v"/>
            </a:pPr>
            <a:r>
              <a:rPr lang="es-MX" dirty="0" smtClean="0"/>
              <a:t>Se crea, entre otras figuras, la de </a:t>
            </a:r>
            <a:r>
              <a:rPr lang="es-MX" u="sng" dirty="0" smtClean="0"/>
              <a:t>Usuario Calificado</a:t>
            </a:r>
            <a:r>
              <a:rPr lang="es-MX" dirty="0" smtClean="0"/>
              <a:t>, que incluye  a las divisiones de distribución, a los grandes usuarios, busca se participe de forma libre en el Mercado Eléctrico Mayorista y se pueda recibir el suministro de energía eléctrica por cualquier generador que tenga permiso de la CRE para suministro calificado. </a:t>
            </a:r>
            <a:r>
              <a:rPr lang="es-MX" u="sng" dirty="0" smtClean="0"/>
              <a:t>Los privados que cumplan con los requisitos para ser considerados Usuarios Calificados deberán estar registrados como tal ante la CRE</a:t>
            </a:r>
            <a:r>
              <a:rPr lang="es-MX" dirty="0" smtClean="0"/>
              <a:t>.</a:t>
            </a:r>
          </a:p>
          <a:p>
            <a:pPr algn="just">
              <a:buFont typeface="Wingdings" panose="05000000000000000000" pitchFamily="2" charset="2"/>
              <a:buChar char="v"/>
            </a:pPr>
            <a:r>
              <a:rPr lang="es-MX" dirty="0" smtClean="0"/>
              <a:t>La Ley establece obligaciones de energías limpias y reducción de emisiones contaminantes a todos los Suministradores y Usuarios Calificados que participen en el Mercado Eléctrico. </a:t>
            </a:r>
          </a:p>
          <a:p>
            <a:pPr algn="just">
              <a:buFont typeface="Wingdings" panose="05000000000000000000" pitchFamily="2" charset="2"/>
              <a:buChar char="v"/>
            </a:pPr>
            <a:endParaRPr lang="es-MX" dirty="0"/>
          </a:p>
        </p:txBody>
      </p:sp>
    </p:spTree>
    <p:extLst>
      <p:ext uri="{BB962C8B-B14F-4D97-AF65-F5344CB8AC3E}">
        <p14:creationId xmlns:p14="http://schemas.microsoft.com/office/powerpoint/2010/main" val="649504001"/>
      </p:ext>
    </p:extLst>
  </p:cSld>
  <p:clrMapOvr>
    <a:masterClrMapping/>
  </p:clrMapOvr>
  <mc:AlternateContent xmlns:mc="http://schemas.openxmlformats.org/markup-compatibility/2006" xmlns:p14="http://schemas.microsoft.com/office/powerpoint/2010/main">
    <mc:Choice Requires="p14">
      <p:transition spd="slow" p14:dur="25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Alcances de la reforma</a:t>
            </a:r>
            <a:endParaRPr lang="es-MX" dirty="0"/>
          </a:p>
        </p:txBody>
      </p:sp>
      <p:sp>
        <p:nvSpPr>
          <p:cNvPr id="3" name="Marcador de contenido 2"/>
          <p:cNvSpPr>
            <a:spLocks noGrp="1"/>
          </p:cNvSpPr>
          <p:nvPr>
            <p:ph idx="1"/>
          </p:nvPr>
        </p:nvSpPr>
        <p:spPr/>
        <p:txBody>
          <a:bodyPr/>
          <a:lstStyle/>
          <a:p>
            <a:pPr algn="just">
              <a:buFont typeface="Wingdings" panose="05000000000000000000" pitchFamily="2" charset="2"/>
              <a:buChar char="v"/>
            </a:pPr>
            <a:r>
              <a:rPr lang="es-MX" dirty="0" smtClean="0"/>
              <a:t> La SENER deberá establecer las metas anuales de contenido de energías limpias de cumplimiento obligatorio, que permitan alcanzar la meta de 35% que aprobó el Congreso de la Unión para 2024.</a:t>
            </a:r>
          </a:p>
          <a:p>
            <a:pPr algn="just">
              <a:buFont typeface="Wingdings" panose="05000000000000000000" pitchFamily="2" charset="2"/>
              <a:buChar char="v"/>
            </a:pPr>
            <a:r>
              <a:rPr lang="es-MX" dirty="0" smtClean="0"/>
              <a:t>Se crea un esquema de Certificados de Energías Limpias (</a:t>
            </a:r>
            <a:r>
              <a:rPr lang="es-MX" dirty="0" err="1" smtClean="0"/>
              <a:t>CELs</a:t>
            </a:r>
            <a:r>
              <a:rPr lang="es-MX" dirty="0" smtClean="0"/>
              <a:t>)</a:t>
            </a:r>
          </a:p>
          <a:p>
            <a:pPr algn="just">
              <a:buFont typeface="Wingdings" panose="05000000000000000000" pitchFamily="2" charset="2"/>
              <a:buChar char="v"/>
            </a:pPr>
            <a:r>
              <a:rPr lang="es-MX" dirty="0" smtClean="0"/>
              <a:t>La SENER establecerá los criterios de asignación de </a:t>
            </a:r>
            <a:r>
              <a:rPr lang="es-MX" dirty="0" err="1" smtClean="0"/>
              <a:t>CELs</a:t>
            </a:r>
            <a:r>
              <a:rPr lang="es-MX" dirty="0" smtClean="0"/>
              <a:t> y la CRE establecerá las reglas de expedición y verificación, así como para su comercialización en el Mercado Eléctrico. </a:t>
            </a:r>
          </a:p>
          <a:p>
            <a:pPr algn="just">
              <a:buFont typeface="Wingdings" panose="05000000000000000000" pitchFamily="2" charset="2"/>
              <a:buChar char="v"/>
            </a:pPr>
            <a:r>
              <a:rPr lang="es-MX" dirty="0" smtClean="0"/>
              <a:t>Los proyectos de generación basados en energías renovables o en cogeneración eficiente pueden obtener </a:t>
            </a:r>
            <a:r>
              <a:rPr lang="es-MX" dirty="0" err="1" smtClean="0"/>
              <a:t>CELs</a:t>
            </a:r>
            <a:endParaRPr lang="es-MX" dirty="0" smtClean="0"/>
          </a:p>
          <a:p>
            <a:pPr marL="0" indent="0">
              <a:buNone/>
            </a:pPr>
            <a:endParaRPr lang="es-MX" dirty="0"/>
          </a:p>
          <a:p>
            <a:pPr marL="0" indent="0">
              <a:buNone/>
            </a:pPr>
            <a:endParaRPr lang="es-MX" dirty="0"/>
          </a:p>
        </p:txBody>
      </p:sp>
    </p:spTree>
    <p:extLst>
      <p:ext uri="{BB962C8B-B14F-4D97-AF65-F5344CB8AC3E}">
        <p14:creationId xmlns:p14="http://schemas.microsoft.com/office/powerpoint/2010/main" val="1574080667"/>
      </p:ext>
    </p:extLst>
  </p:cSld>
  <p:clrMapOvr>
    <a:masterClrMapping/>
  </p:clrMapOvr>
  <mc:AlternateContent xmlns:mc="http://schemas.openxmlformats.org/markup-compatibility/2006" xmlns:p14="http://schemas.microsoft.com/office/powerpoint/2010/main">
    <mc:Choice Requires="p14">
      <p:transition spd="slow" p14:dur="25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Alcances de la reforma</a:t>
            </a:r>
            <a:endParaRPr lang="es-MX" dirty="0"/>
          </a:p>
        </p:txBody>
      </p:sp>
      <p:sp>
        <p:nvSpPr>
          <p:cNvPr id="3" name="Marcador de contenido 2"/>
          <p:cNvSpPr>
            <a:spLocks noGrp="1"/>
          </p:cNvSpPr>
          <p:nvPr>
            <p:ph idx="1"/>
          </p:nvPr>
        </p:nvSpPr>
        <p:spPr/>
        <p:txBody>
          <a:bodyPr/>
          <a:lstStyle/>
          <a:p>
            <a:pPr algn="just">
              <a:buFont typeface="Wingdings" panose="05000000000000000000" pitchFamily="2" charset="2"/>
              <a:buChar char="v"/>
            </a:pPr>
            <a:r>
              <a:rPr lang="es-MX" dirty="0" smtClean="0"/>
              <a:t>México se ha planteado una meta </a:t>
            </a:r>
            <a:r>
              <a:rPr lang="es-MX" dirty="0" err="1" smtClean="0"/>
              <a:t>aspiracional</a:t>
            </a:r>
            <a:r>
              <a:rPr lang="es-MX" dirty="0" smtClean="0"/>
              <a:t> de reducción de emisiones de Gases de Efecto Invernadero per cápita del 50% para el año 2050.</a:t>
            </a:r>
          </a:p>
          <a:p>
            <a:pPr algn="just">
              <a:buFont typeface="Wingdings" panose="05000000000000000000" pitchFamily="2" charset="2"/>
              <a:buChar char="v"/>
            </a:pPr>
            <a:r>
              <a:rPr lang="es-MX" dirty="0" smtClean="0"/>
              <a:t>La eliminación de barreras a inversiones privadas en capacidad en generación asegura una mayor competitividad por disminución de la factura energética, una mayor disponibilidad del suministro público y desarrollo regional. </a:t>
            </a:r>
          </a:p>
          <a:p>
            <a:pPr algn="just">
              <a:buFont typeface="Wingdings" panose="05000000000000000000" pitchFamily="2" charset="2"/>
              <a:buChar char="v"/>
            </a:pPr>
            <a:r>
              <a:rPr lang="es-MX" dirty="0" smtClean="0"/>
              <a:t>La nueva estructura del sector permitirá una mayor confiabilidad en el suministro eléctrico, así como una reducción de perdidas en la transmisión y distribución de electricidad.</a:t>
            </a:r>
          </a:p>
          <a:p>
            <a:pPr>
              <a:buFont typeface="Wingdings" panose="05000000000000000000" pitchFamily="2" charset="2"/>
              <a:buChar char="v"/>
            </a:pPr>
            <a:endParaRPr lang="es-MX" dirty="0"/>
          </a:p>
          <a:p>
            <a:pPr>
              <a:buFont typeface="Wingdings" panose="05000000000000000000" pitchFamily="2" charset="2"/>
              <a:buChar char="v"/>
            </a:pPr>
            <a:endParaRPr lang="es-MX" dirty="0" smtClean="0"/>
          </a:p>
          <a:p>
            <a:pPr>
              <a:buFont typeface="Wingdings" panose="05000000000000000000" pitchFamily="2" charset="2"/>
              <a:buChar char="v"/>
            </a:pPr>
            <a:endParaRPr lang="es-MX" dirty="0"/>
          </a:p>
          <a:p>
            <a:pPr marL="0" indent="0">
              <a:buNone/>
            </a:pPr>
            <a:endParaRPr lang="es-MX" dirty="0"/>
          </a:p>
        </p:txBody>
      </p:sp>
    </p:spTree>
    <p:extLst>
      <p:ext uri="{BB962C8B-B14F-4D97-AF65-F5344CB8AC3E}">
        <p14:creationId xmlns:p14="http://schemas.microsoft.com/office/powerpoint/2010/main" val="947250229"/>
      </p:ext>
    </p:extLst>
  </p:cSld>
  <p:clrMapOvr>
    <a:masterClrMapping/>
  </p:clrMapOvr>
  <mc:AlternateContent xmlns:mc="http://schemas.openxmlformats.org/markup-compatibility/2006" xmlns:p14="http://schemas.microsoft.com/office/powerpoint/2010/main">
    <mc:Choice Requires="p14">
      <p:transition spd="slow" p14:dur="25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73487" y="-180304"/>
            <a:ext cx="11500833" cy="7237927"/>
          </a:xfrm>
        </p:spPr>
      </p:pic>
    </p:spTree>
    <p:extLst>
      <p:ext uri="{BB962C8B-B14F-4D97-AF65-F5344CB8AC3E}">
        <p14:creationId xmlns:p14="http://schemas.microsoft.com/office/powerpoint/2010/main" val="3432850185"/>
      </p:ext>
    </p:extLst>
  </p:cSld>
  <p:clrMapOvr>
    <a:masterClrMapping/>
  </p:clrMapOvr>
  <mc:AlternateContent xmlns:mc="http://schemas.openxmlformats.org/markup-compatibility/2006" xmlns:p14="http://schemas.microsoft.com/office/powerpoint/2010/main">
    <mc:Choice Requires="p14">
      <p:transition spd="slow" p14:dur="25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524000" y="2996952"/>
            <a:ext cx="1691680" cy="432048"/>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s-ES" sz="1000" b="1" dirty="0">
                <a:solidFill>
                  <a:schemeClr val="tx1"/>
                </a:solidFill>
                <a:latin typeface="Arial" pitchFamily="34" charset="0"/>
                <a:cs typeface="Arial" pitchFamily="34" charset="0"/>
              </a:rPr>
              <a:t>MODIFICACIONES AL </a:t>
            </a:r>
            <a:r>
              <a:rPr lang="es-ES" sz="1000" b="1" dirty="0" smtClean="0">
                <a:solidFill>
                  <a:schemeClr val="tx1"/>
                </a:solidFill>
                <a:latin typeface="Arial" pitchFamily="34" charset="0"/>
                <a:cs typeface="Arial" pitchFamily="34" charset="0"/>
              </a:rPr>
              <a:t>ART. </a:t>
            </a:r>
            <a:r>
              <a:rPr lang="es-ES" sz="1000" b="1" dirty="0">
                <a:solidFill>
                  <a:schemeClr val="tx1"/>
                </a:solidFill>
                <a:latin typeface="Arial" pitchFamily="34" charset="0"/>
                <a:cs typeface="Arial" pitchFamily="34" charset="0"/>
              </a:rPr>
              <a:t>25 CONSTITUCIONAL</a:t>
            </a:r>
            <a:endParaRPr lang="es-MX" sz="1000" b="1" dirty="0">
              <a:solidFill>
                <a:schemeClr val="tx1"/>
              </a:solidFill>
              <a:latin typeface="Arial" pitchFamily="34" charset="0"/>
              <a:cs typeface="Arial" pitchFamily="34" charset="0"/>
            </a:endParaRPr>
          </a:p>
        </p:txBody>
      </p:sp>
      <p:sp>
        <p:nvSpPr>
          <p:cNvPr id="3" name="2 Rectángulo"/>
          <p:cNvSpPr/>
          <p:nvPr/>
        </p:nvSpPr>
        <p:spPr>
          <a:xfrm>
            <a:off x="3719736" y="332656"/>
            <a:ext cx="6768752" cy="792088"/>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just"/>
            <a:r>
              <a:rPr lang="es-MX" sz="1000" dirty="0"/>
              <a:t>El Gobierno Federal mantendrá la propiedad y el control de las “empresas productivas” que el Estado establezca en áreas estratégicas, creando asimismo esta nueva figura. En el </a:t>
            </a:r>
            <a:r>
              <a:rPr lang="es-MX" sz="1000" dirty="0" smtClean="0"/>
              <a:t>dictamen 22 </a:t>
            </a:r>
            <a:r>
              <a:rPr lang="es-MX" sz="1000" dirty="0"/>
              <a:t>del Senado de la República se señala que se incorpora el concepto de empresas productivas del Estado como “otra posibilidad para que el sector público que tiene a su cargo, de manera exclusiva, las áreas estratégicas de exploración y extracción de petróleo y de los demás hidrocarburos en el subsuelo, pueda llevarse a cabo”. </a:t>
            </a:r>
            <a:endParaRPr lang="es-MX" sz="1000" dirty="0">
              <a:latin typeface="Arial" pitchFamily="34" charset="0"/>
              <a:cs typeface="Arial" pitchFamily="34" charset="0"/>
            </a:endParaRPr>
          </a:p>
        </p:txBody>
      </p:sp>
      <p:sp>
        <p:nvSpPr>
          <p:cNvPr id="4" name="3 Rectángulo"/>
          <p:cNvSpPr/>
          <p:nvPr/>
        </p:nvSpPr>
        <p:spPr>
          <a:xfrm>
            <a:off x="3719736" y="1556792"/>
            <a:ext cx="6840760" cy="86409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just"/>
            <a:r>
              <a:rPr lang="es-MX" sz="1000" dirty="0"/>
              <a:t>Se dejó expresamente establecido que la planeación y el control tanto del </a:t>
            </a:r>
            <a:r>
              <a:rPr lang="es-MX" sz="1000" dirty="0" smtClean="0"/>
              <a:t>Sistema Eléctrico Nacional, </a:t>
            </a:r>
            <a:r>
              <a:rPr lang="es-MX" sz="1000" dirty="0"/>
              <a:t>y del </a:t>
            </a:r>
            <a:r>
              <a:rPr lang="es-MX" sz="1000" dirty="0" smtClean="0"/>
              <a:t>Servicio Público de Transmisión y Distribución de Energía Eléctrica, </a:t>
            </a:r>
            <a:r>
              <a:rPr lang="es-MX" sz="1000" dirty="0"/>
              <a:t>como de la exploración y extracción de petróleo y demás hidrocarburos serán actividades exclusivas de la Nación, por lo que sobre éstas no se otorgarán concesiones, sin embargo, sí se permitirán -como se verá en el artículo 27- la celebración de contratos del Estado y con los particulares en todas las demás actividades. De acuerdo a ello se entendería que los contratos que se  realizan, tendrían menos alcance que una concesión en sí, sin embargo, no se mencionan los tipos específicos de éstos ni sus limitaciones. </a:t>
            </a:r>
            <a:endParaRPr lang="es-MX" sz="1000" dirty="0">
              <a:latin typeface="Arial" pitchFamily="34" charset="0"/>
              <a:cs typeface="Arial" pitchFamily="34" charset="0"/>
            </a:endParaRPr>
          </a:p>
        </p:txBody>
      </p:sp>
      <p:sp>
        <p:nvSpPr>
          <p:cNvPr id="5" name="4 Rectángulo"/>
          <p:cNvSpPr/>
          <p:nvPr/>
        </p:nvSpPr>
        <p:spPr>
          <a:xfrm>
            <a:off x="3719736" y="2852936"/>
            <a:ext cx="6768752" cy="72008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just"/>
            <a:r>
              <a:rPr lang="es-MX" sz="1000" dirty="0"/>
              <a:t>Al respecto, se determina que será en las leyes correspondientes a la materia, en donde se establezcan las normas que regirán tanto el funcionamiento, la administración, organización, procedimientos de contratación, el régimen de remuneraciones de su personal y demás actos jurídicos que celebren PEMEX y CFE, así como las demás empresas productivas del Estado. </a:t>
            </a:r>
            <a:endParaRPr lang="es-MX" sz="1000" dirty="0">
              <a:latin typeface="Arial" pitchFamily="34" charset="0"/>
              <a:cs typeface="Arial" pitchFamily="34" charset="0"/>
            </a:endParaRPr>
          </a:p>
        </p:txBody>
      </p:sp>
      <p:sp>
        <p:nvSpPr>
          <p:cNvPr id="6" name="5 Rectángulo"/>
          <p:cNvSpPr/>
          <p:nvPr/>
        </p:nvSpPr>
        <p:spPr>
          <a:xfrm>
            <a:off x="3719736" y="3861048"/>
            <a:ext cx="6768752" cy="792088"/>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just"/>
            <a:r>
              <a:rPr lang="es-MX" sz="1000" dirty="0"/>
              <a:t>Se establece como un nuevo criterio a tomarse en cuenta para impulsar a las empresas de los sectores social y privado de la economía el de la sustentabilidad, en ese sentido en el dictamen </a:t>
            </a:r>
            <a:r>
              <a:rPr lang="es-MX" sz="1000" dirty="0" smtClean="0"/>
              <a:t>emitido, </a:t>
            </a:r>
            <a:r>
              <a:rPr lang="es-MX" sz="1000" dirty="0"/>
              <a:t>se señaló que “… al introducir el concepto de “sustentabilidad” en este artículo constitucional, se hace énfasis en el vínculo necesario entre la política económica rectora del Estado en el desarrollo económico, industrial y de la competitividad, con un entorno ecológico sano, que genere beneficios para la sociedad a largo plazo.”</a:t>
            </a:r>
            <a:endParaRPr lang="es-MX" sz="1000" dirty="0">
              <a:latin typeface="Arial" pitchFamily="34" charset="0"/>
              <a:cs typeface="Arial" pitchFamily="34" charset="0"/>
            </a:endParaRPr>
          </a:p>
        </p:txBody>
      </p:sp>
      <p:sp>
        <p:nvSpPr>
          <p:cNvPr id="7" name="6 Rectángulo"/>
          <p:cNvSpPr/>
          <p:nvPr/>
        </p:nvSpPr>
        <p:spPr>
          <a:xfrm>
            <a:off x="3719736" y="5085184"/>
            <a:ext cx="6768752" cy="792088"/>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just"/>
            <a:r>
              <a:rPr lang="es-MX" sz="1000" dirty="0"/>
              <a:t>“La Organización de las Naciones Unidas para la Alimentación y la Agricultura (FAO), define el “desarrollo sustentable” como “el manejo y la conservación de la base de recursos naturales, así como la orientación del cambio tecnológico e institucional de manera tal que se garantice de forma permanente la satisfacción de las necesidades de las generaciones presentes y futuras. Este tipo de desarrollo conserva la tierra, el agua, los recursos genéticos vegetales, es ambientalmente no degradante, técnicamente apropiado, económicamente viable y socialmente aceptable”. </a:t>
            </a:r>
            <a:endParaRPr lang="es-MX" sz="1000" dirty="0">
              <a:latin typeface="Arial" pitchFamily="34" charset="0"/>
              <a:cs typeface="Arial" pitchFamily="34" charset="0"/>
            </a:endParaRPr>
          </a:p>
        </p:txBody>
      </p:sp>
      <p:cxnSp>
        <p:nvCxnSpPr>
          <p:cNvPr id="16" name="15 Forma"/>
          <p:cNvCxnSpPr>
            <a:endCxn id="7" idx="1"/>
          </p:cNvCxnSpPr>
          <p:nvPr/>
        </p:nvCxnSpPr>
        <p:spPr>
          <a:xfrm rot="16200000" flipH="1">
            <a:off x="1793522" y="3555014"/>
            <a:ext cx="1980220" cy="1872208"/>
          </a:xfrm>
          <a:prstGeom prst="bentConnector2">
            <a:avLst/>
          </a:prstGeom>
          <a:ln w="38100">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8" name="17 Forma"/>
          <p:cNvCxnSpPr>
            <a:stCxn id="2" idx="2"/>
          </p:cNvCxnSpPr>
          <p:nvPr/>
        </p:nvCxnSpPr>
        <p:spPr>
          <a:xfrm rot="16200000" flipH="1">
            <a:off x="2540732" y="3258108"/>
            <a:ext cx="936104" cy="1277888"/>
          </a:xfrm>
          <a:prstGeom prst="bentConnector2">
            <a:avLst/>
          </a:prstGeom>
          <a:ln w="38100">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1" name="20 Conector recto de flecha"/>
          <p:cNvCxnSpPr>
            <a:stCxn id="2" idx="3"/>
            <a:endCxn id="5" idx="1"/>
          </p:cNvCxnSpPr>
          <p:nvPr/>
        </p:nvCxnSpPr>
        <p:spPr>
          <a:xfrm>
            <a:off x="3215680" y="3212976"/>
            <a:ext cx="504056" cy="0"/>
          </a:xfrm>
          <a:prstGeom prst="straightConnector1">
            <a:avLst/>
          </a:prstGeom>
          <a:ln w="28575">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3" name="22 Forma"/>
          <p:cNvCxnSpPr>
            <a:stCxn id="2" idx="0"/>
            <a:endCxn id="4" idx="1"/>
          </p:cNvCxnSpPr>
          <p:nvPr/>
        </p:nvCxnSpPr>
        <p:spPr>
          <a:xfrm rot="5400000" flipH="1" flipV="1">
            <a:off x="2540732" y="1817948"/>
            <a:ext cx="1008112" cy="1349896"/>
          </a:xfrm>
          <a:prstGeom prst="bentConnector2">
            <a:avLst/>
          </a:prstGeom>
          <a:ln w="28575">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5" name="24 Forma"/>
          <p:cNvCxnSpPr>
            <a:endCxn id="3" idx="1"/>
          </p:cNvCxnSpPr>
          <p:nvPr/>
        </p:nvCxnSpPr>
        <p:spPr>
          <a:xfrm rot="5400000" flipH="1" flipV="1">
            <a:off x="1793522" y="1070738"/>
            <a:ext cx="2268252" cy="1584176"/>
          </a:xfrm>
          <a:prstGeom prst="bentConnector2">
            <a:avLst/>
          </a:prstGeom>
          <a:ln w="28575">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20272103"/>
      </p:ext>
    </p:extLst>
  </p:cSld>
  <p:clrMapOvr>
    <a:masterClrMapping/>
  </p:clrMapOvr>
  <mc:AlternateContent xmlns:mc="http://schemas.openxmlformats.org/markup-compatibility/2006" xmlns:p14="http://schemas.microsoft.com/office/powerpoint/2010/main">
    <mc:Choice Requires="p14">
      <p:transition spd="slow" p14:dur="25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775520" y="764704"/>
            <a:ext cx="8496944" cy="5348131"/>
          </a:xfrm>
          <a:prstGeom prst="rect">
            <a:avLst/>
          </a:prstGeom>
        </p:spPr>
        <p:txBody>
          <a:bodyPr wrap="square">
            <a:spAutoFit/>
          </a:bodyPr>
          <a:lstStyle/>
          <a:p>
            <a:pPr algn="ctr">
              <a:lnSpc>
                <a:spcPct val="115000"/>
              </a:lnSpc>
              <a:spcAft>
                <a:spcPts val="1000"/>
              </a:spcAft>
            </a:pPr>
            <a:r>
              <a:rPr lang="es-MX" sz="5000" cap="all" spc="100" dirty="0">
                <a:solidFill>
                  <a:schemeClr val="tx1">
                    <a:lumMod val="95000"/>
                    <a:lumOff val="5000"/>
                  </a:schemeClr>
                </a:solidFill>
                <a:latin typeface="+mj-lt"/>
                <a:ea typeface="+mj-ea"/>
                <a:cs typeface="+mj-cs"/>
              </a:rPr>
              <a:t>LEY DE HIDROCARBUROS Y LEY DE ENERGÍA ELÉCTRICA</a:t>
            </a:r>
          </a:p>
          <a:p>
            <a:pPr indent="449580" algn="just">
              <a:lnSpc>
                <a:spcPct val="115000"/>
              </a:lnSpc>
              <a:spcAft>
                <a:spcPts val="1000"/>
              </a:spcAft>
            </a:pPr>
            <a:r>
              <a:rPr lang="es-MX" sz="2200" dirty="0"/>
              <a:t>	La Ley de Hidrocarburos establece que la industria de Hidrocarburos es de utilidad pública, por lo que procederá la constitución de servidumbres legales.</a:t>
            </a:r>
          </a:p>
          <a:p>
            <a:pPr indent="449580" algn="just">
              <a:lnSpc>
                <a:spcPct val="115000"/>
              </a:lnSpc>
              <a:spcAft>
                <a:spcPts val="1000"/>
              </a:spcAft>
            </a:pPr>
            <a:r>
              <a:rPr lang="es-MX" sz="2200" dirty="0"/>
              <a:t> 	</a:t>
            </a:r>
            <a:r>
              <a:rPr lang="es-MX" sz="2200" dirty="0" smtClean="0"/>
              <a:t>También </a:t>
            </a:r>
            <a:r>
              <a:rPr lang="es-MX" sz="2200" dirty="0"/>
              <a:t>se podrán constituir servidumbres legales para la transmisión y distribución de energía, así como la construcción de plantas de generación de energía eléctrica.</a:t>
            </a:r>
          </a:p>
          <a:p>
            <a:pPr indent="449580" algn="just">
              <a:lnSpc>
                <a:spcPct val="115000"/>
              </a:lnSpc>
              <a:spcAft>
                <a:spcPts val="1000"/>
              </a:spcAft>
            </a:pPr>
            <a:endParaRPr lang="es-MX" dirty="0">
              <a:latin typeface="Arial" panose="020B0604020202020204" pitchFamily="34" charset="0"/>
              <a:ea typeface="Calibri" panose="020F0502020204030204" pitchFamily="34" charset="0"/>
              <a:cs typeface="Aharoni" panose="02010803020104030203" pitchFamily="2" charset="-79"/>
            </a:endParaRPr>
          </a:p>
          <a:p>
            <a:pPr indent="449580" algn="just">
              <a:lnSpc>
                <a:spcPct val="115000"/>
              </a:lnSpc>
              <a:spcAft>
                <a:spcPts val="1000"/>
              </a:spcAft>
            </a:pPr>
            <a:r>
              <a:rPr lang="es-MX" dirty="0">
                <a:latin typeface="Arial" panose="020B0604020202020204" pitchFamily="34" charset="0"/>
                <a:ea typeface="Calibri" panose="020F0502020204030204" pitchFamily="34" charset="0"/>
                <a:cs typeface="Aharoni" panose="02010803020104030203" pitchFamily="2" charset="-79"/>
              </a:rPr>
              <a:t> </a:t>
            </a:r>
          </a:p>
        </p:txBody>
      </p:sp>
    </p:spTree>
    <p:extLst>
      <p:ext uri="{BB962C8B-B14F-4D97-AF65-F5344CB8AC3E}">
        <p14:creationId xmlns:p14="http://schemas.microsoft.com/office/powerpoint/2010/main" val="726825954"/>
      </p:ext>
    </p:extLst>
  </p:cSld>
  <p:clrMapOvr>
    <a:masterClrMapping/>
  </p:clrMapOvr>
  <mc:AlternateContent xmlns:mc="http://schemas.openxmlformats.org/markup-compatibility/2006" xmlns:p14="http://schemas.microsoft.com/office/powerpoint/2010/main">
    <mc:Choice Requires="p14">
      <p:transition spd="slow" p14:dur="2500"/>
    </mc:Choice>
    <mc:Fallback xmlns="">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402773" y="644236"/>
            <a:ext cx="9362209" cy="5856988"/>
          </a:xfrm>
          <a:prstGeom prst="rect">
            <a:avLst/>
          </a:prstGeom>
        </p:spPr>
        <p:txBody>
          <a:bodyPr wrap="square">
            <a:spAutoFit/>
          </a:bodyPr>
          <a:lstStyle/>
          <a:p>
            <a:pPr algn="ctr">
              <a:lnSpc>
                <a:spcPct val="115000"/>
              </a:lnSpc>
              <a:spcAft>
                <a:spcPts val="1000"/>
              </a:spcAft>
            </a:pPr>
            <a:r>
              <a:rPr lang="es-MX" sz="5000" cap="all" spc="100" dirty="0">
                <a:solidFill>
                  <a:schemeClr val="tx1">
                    <a:lumMod val="95000"/>
                    <a:lumOff val="5000"/>
                  </a:schemeClr>
                </a:solidFill>
                <a:latin typeface="+mj-lt"/>
                <a:ea typeface="+mj-ea"/>
                <a:cs typeface="+mj-cs"/>
              </a:rPr>
              <a:t>DIFERENCIA RELEVANTE ENTRE LA LEY DE HIDROBARBUROS Y LA DE LA INDUSTRIA ELECTRICA</a:t>
            </a:r>
          </a:p>
          <a:p>
            <a:pPr algn="ctr">
              <a:lnSpc>
                <a:spcPct val="115000"/>
              </a:lnSpc>
              <a:spcAft>
                <a:spcPts val="1000"/>
              </a:spcAft>
            </a:pPr>
            <a:r>
              <a:rPr lang="es-MX" sz="2200" b="1" u="sng" dirty="0" smtClean="0"/>
              <a:t>Consiste </a:t>
            </a:r>
            <a:r>
              <a:rPr lang="es-MX" sz="2200" b="1" u="sng" dirty="0"/>
              <a:t>en el pago de las contraprestaciones. </a:t>
            </a:r>
          </a:p>
          <a:p>
            <a:pPr algn="just">
              <a:lnSpc>
                <a:spcPct val="115000"/>
              </a:lnSpc>
              <a:spcAft>
                <a:spcPts val="1000"/>
              </a:spcAft>
            </a:pPr>
            <a:r>
              <a:rPr lang="es-MX" sz="2200" dirty="0" smtClean="0"/>
              <a:t>La </a:t>
            </a:r>
            <a:r>
              <a:rPr lang="es-MX" sz="2200" dirty="0"/>
              <a:t>de </a:t>
            </a:r>
            <a:r>
              <a:rPr lang="es-MX" sz="2200" b="1" dirty="0"/>
              <a:t>Hidrocarburos </a:t>
            </a:r>
            <a:r>
              <a:rPr lang="es-MX" sz="2200" dirty="0"/>
              <a:t>tratándose de extracción comercial </a:t>
            </a:r>
            <a:r>
              <a:rPr lang="es-MX" sz="2200" b="1" dirty="0"/>
              <a:t>habrá participación </a:t>
            </a:r>
            <a:r>
              <a:rPr lang="es-MX" sz="2200" dirty="0"/>
              <a:t>de ingresos para los titulares de derechos sobre los ingresos, que no será menor a 0.5% ni mayor a 3%  en el caso de gas natural no asociado; no menor a 0.5% ni mayor a 2%.</a:t>
            </a:r>
          </a:p>
          <a:p>
            <a:pPr algn="just">
              <a:lnSpc>
                <a:spcPct val="115000"/>
              </a:lnSpc>
              <a:spcAft>
                <a:spcPts val="1000"/>
              </a:spcAft>
            </a:pPr>
            <a:r>
              <a:rPr lang="es-MX" sz="2200" dirty="0" smtClean="0"/>
              <a:t>Cuando </a:t>
            </a:r>
            <a:r>
              <a:rPr lang="es-MX" sz="2200" dirty="0"/>
              <a:t>se trate de otros productos, es decir, en la </a:t>
            </a:r>
            <a:r>
              <a:rPr lang="es-MX" sz="2200" b="1" dirty="0"/>
              <a:t>industria eléctrica no tienen participación sobre ingresos </a:t>
            </a:r>
            <a:r>
              <a:rPr lang="es-MX" sz="2200" dirty="0"/>
              <a:t>quienes son titulares de la tenencia de la tierra.</a:t>
            </a:r>
          </a:p>
        </p:txBody>
      </p:sp>
    </p:spTree>
    <p:extLst>
      <p:ext uri="{BB962C8B-B14F-4D97-AF65-F5344CB8AC3E}">
        <p14:creationId xmlns:p14="http://schemas.microsoft.com/office/powerpoint/2010/main" val="3028070746"/>
      </p:ext>
    </p:extLst>
  </p:cSld>
  <p:clrMapOvr>
    <a:masterClrMapping/>
  </p:clrMapOvr>
  <mc:AlternateContent xmlns:mc="http://schemas.openxmlformats.org/markup-compatibility/2006" xmlns:p14="http://schemas.microsoft.com/office/powerpoint/2010/main">
    <mc:Choice Requires="p14">
      <p:transition spd="slow" p14:dur="2500"/>
    </mc:Choice>
    <mc:Fallback xmlns="">
      <p:transitio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789709" y="571500"/>
            <a:ext cx="10557164" cy="5909310"/>
          </a:xfrm>
          <a:prstGeom prst="rect">
            <a:avLst/>
          </a:prstGeom>
        </p:spPr>
        <p:txBody>
          <a:bodyPr wrap="square">
            <a:spAutoFit/>
          </a:bodyPr>
          <a:lstStyle/>
          <a:p>
            <a:endParaRPr lang="es-MX" sz="2200" dirty="0" smtClean="0"/>
          </a:p>
          <a:p>
            <a:r>
              <a:rPr lang="es-MX" sz="2200" dirty="0" smtClean="0"/>
              <a:t>La </a:t>
            </a:r>
            <a:r>
              <a:rPr lang="es-MX" sz="2200" dirty="0"/>
              <a:t>constitución de servidumbres legales, puede darse en una, dos o tres etapas, según el avance en la negociación</a:t>
            </a:r>
          </a:p>
          <a:p>
            <a:endParaRPr lang="es-MX" sz="2200" dirty="0"/>
          </a:p>
          <a:p>
            <a:pPr algn="just"/>
            <a:r>
              <a:rPr lang="es-MX" sz="2200" dirty="0"/>
              <a:t>La primera consiste en un acuerdo o </a:t>
            </a:r>
            <a:r>
              <a:rPr lang="es-MX" sz="2200" b="1" dirty="0"/>
              <a:t>negociación</a:t>
            </a:r>
            <a:r>
              <a:rPr lang="es-MX" sz="2200" dirty="0"/>
              <a:t> entre el asignatario o contratista y el titular de los derechos de propiedad, si éste no se logra,</a:t>
            </a:r>
          </a:p>
          <a:p>
            <a:pPr algn="just"/>
            <a:endParaRPr lang="es-MX" sz="2200" dirty="0"/>
          </a:p>
          <a:p>
            <a:pPr algn="just"/>
            <a:r>
              <a:rPr lang="es-MX" sz="2200" dirty="0"/>
              <a:t>se recurre a la </a:t>
            </a:r>
            <a:r>
              <a:rPr lang="es-MX" sz="2200" b="1" dirty="0"/>
              <a:t>mediación</a:t>
            </a:r>
            <a:r>
              <a:rPr lang="es-MX" sz="2200" dirty="0"/>
              <a:t> ante la </a:t>
            </a:r>
            <a:r>
              <a:rPr lang="es-MX" sz="2200" dirty="0" err="1"/>
              <a:t>Sedatu</a:t>
            </a:r>
            <a:r>
              <a:rPr lang="es-MX" sz="2200" dirty="0"/>
              <a:t> o bien a la </a:t>
            </a:r>
            <a:r>
              <a:rPr lang="es-MX" sz="2200" b="1" dirty="0"/>
              <a:t>constitución de la servidumbre </a:t>
            </a:r>
            <a:r>
              <a:rPr lang="es-MX" sz="2200" dirty="0"/>
              <a:t>por acuerdo administrativo resolución jurisdiccional. </a:t>
            </a:r>
          </a:p>
          <a:p>
            <a:pPr algn="just"/>
            <a:endParaRPr lang="es-MX" sz="2200" dirty="0"/>
          </a:p>
          <a:p>
            <a:pPr algn="just"/>
            <a:r>
              <a:rPr lang="es-MX" sz="2200" dirty="0"/>
              <a:t>Si se trata de </a:t>
            </a:r>
            <a:r>
              <a:rPr lang="es-MX" sz="2200" b="1" dirty="0"/>
              <a:t>población indígena</a:t>
            </a:r>
            <a:r>
              <a:rPr lang="es-MX" sz="2200" dirty="0"/>
              <a:t>, se sigue el mismo procedimiento. Adicionalmente se incluye la consulta y el consentimiento previo, libre e informado</a:t>
            </a:r>
            <a:r>
              <a:rPr lang="es-MX" dirty="0" smtClean="0">
                <a:latin typeface="Arial" panose="020B0604020202020204" pitchFamily="34" charset="0"/>
                <a:ea typeface="Calibri" panose="020F0502020204030204" pitchFamily="34" charset="0"/>
                <a:cs typeface="Aharoni" panose="02010803020104030203" pitchFamily="2" charset="-79"/>
              </a:rPr>
              <a:t>.</a:t>
            </a:r>
          </a:p>
          <a:p>
            <a:pPr algn="just"/>
            <a:endParaRPr lang="es-MX" dirty="0">
              <a:latin typeface="Arial" panose="020B0604020202020204" pitchFamily="34" charset="0"/>
              <a:ea typeface="Calibri" panose="020F0502020204030204" pitchFamily="34" charset="0"/>
              <a:cs typeface="Aharoni" panose="02010803020104030203" pitchFamily="2" charset="-79"/>
            </a:endParaRPr>
          </a:p>
          <a:p>
            <a:pPr algn="just"/>
            <a:endParaRPr lang="es-MX" dirty="0" smtClean="0">
              <a:latin typeface="Arial" panose="020B0604020202020204" pitchFamily="34" charset="0"/>
              <a:ea typeface="Calibri" panose="020F0502020204030204" pitchFamily="34" charset="0"/>
              <a:cs typeface="Aharoni" panose="02010803020104030203" pitchFamily="2" charset="-79"/>
            </a:endParaRPr>
          </a:p>
          <a:p>
            <a:pPr algn="just"/>
            <a:r>
              <a:rPr lang="es-MX" sz="2800" b="1" dirty="0" smtClean="0"/>
              <a:t>Los </a:t>
            </a:r>
            <a:r>
              <a:rPr lang="es-MX" sz="2800" b="1" dirty="0"/>
              <a:t>anexos que debe llevar el contrato para la constitución de la servidumbre </a:t>
            </a:r>
            <a:r>
              <a:rPr lang="es-MX" sz="2800" b="1" dirty="0" smtClean="0"/>
              <a:t>legal (TUA).</a:t>
            </a:r>
            <a:endParaRPr lang="es-MX" sz="2800" b="1" dirty="0"/>
          </a:p>
          <a:p>
            <a:pPr algn="just"/>
            <a:endParaRPr lang="es-MX" sz="2200" b="1" dirty="0"/>
          </a:p>
        </p:txBody>
      </p:sp>
    </p:spTree>
    <p:extLst>
      <p:ext uri="{BB962C8B-B14F-4D97-AF65-F5344CB8AC3E}">
        <p14:creationId xmlns:p14="http://schemas.microsoft.com/office/powerpoint/2010/main" val="1894783129"/>
      </p:ext>
    </p:extLst>
  </p:cSld>
  <p:clrMapOvr>
    <a:masterClrMapping/>
  </p:clrMapOvr>
  <mc:AlternateContent xmlns:mc="http://schemas.openxmlformats.org/markup-compatibility/2006" xmlns:p14="http://schemas.microsoft.com/office/powerpoint/2010/main">
    <mc:Choice Requires="p14">
      <p:transition spd="slow" p14:dur="2500"/>
    </mc:Choice>
    <mc:Fallback xmlns="">
      <p:transition spd="slow"/>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1024128" y="585216"/>
            <a:ext cx="9720072" cy="4926942"/>
          </a:xfrm>
        </p:spPr>
        <p:txBody>
          <a:bodyPr>
            <a:normAutofit/>
          </a:bodyPr>
          <a:lstStyle/>
          <a:p>
            <a:pPr algn="just"/>
            <a:r>
              <a:rPr lang="es-MX" dirty="0"/>
              <a:t/>
            </a:r>
            <a:br>
              <a:rPr lang="es-MX" dirty="0"/>
            </a:br>
            <a:r>
              <a:rPr lang="es-MX" dirty="0" smtClean="0"/>
              <a:t/>
            </a:r>
            <a:br>
              <a:rPr lang="es-MX" dirty="0" smtClean="0"/>
            </a:br>
            <a:r>
              <a:rPr lang="es-MX" dirty="0"/>
              <a:t>«Si lo que quieres es encontrar los secretos del universo, piensa en términos de energía, frecuencia y vibración».</a:t>
            </a:r>
            <a:br>
              <a:rPr lang="es-MX" dirty="0"/>
            </a:br>
            <a:r>
              <a:rPr lang="es-MX" dirty="0" smtClean="0"/>
              <a:t/>
            </a:r>
            <a:br>
              <a:rPr lang="es-MX" dirty="0" smtClean="0"/>
            </a:br>
            <a:r>
              <a:rPr lang="es-MX" dirty="0" smtClean="0"/>
              <a:t>							Tesla.</a:t>
            </a:r>
            <a:endParaRPr lang="es-MX" dirty="0"/>
          </a:p>
        </p:txBody>
      </p:sp>
    </p:spTree>
    <p:extLst>
      <p:ext uri="{BB962C8B-B14F-4D97-AF65-F5344CB8AC3E}">
        <p14:creationId xmlns:p14="http://schemas.microsoft.com/office/powerpoint/2010/main" val="1342636041"/>
      </p:ext>
    </p:extLst>
  </p:cSld>
  <p:clrMapOvr>
    <a:masterClrMapping/>
  </p:clrMapOvr>
  <mc:AlternateContent xmlns:mc="http://schemas.openxmlformats.org/markup-compatibility/2006" xmlns:p14="http://schemas.microsoft.com/office/powerpoint/2010/main">
    <mc:Choice Requires="p14">
      <p:transition spd="slow" p14:dur="25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524000" y="764704"/>
            <a:ext cx="1547664" cy="576064"/>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s-ES" sz="1000" b="1" dirty="0">
                <a:solidFill>
                  <a:schemeClr val="tx1"/>
                </a:solidFill>
                <a:latin typeface="Arial" pitchFamily="34" charset="0"/>
                <a:cs typeface="Arial" pitchFamily="34" charset="0"/>
              </a:rPr>
              <a:t>MODIFICACIONES AL </a:t>
            </a:r>
            <a:r>
              <a:rPr lang="es-ES" sz="1000" b="1" dirty="0" smtClean="0">
                <a:solidFill>
                  <a:schemeClr val="tx1"/>
                </a:solidFill>
                <a:latin typeface="Arial" pitchFamily="34" charset="0"/>
                <a:cs typeface="Arial" pitchFamily="34" charset="0"/>
              </a:rPr>
              <a:t>ART. </a:t>
            </a:r>
            <a:r>
              <a:rPr lang="es-ES" sz="1000" b="1" dirty="0">
                <a:solidFill>
                  <a:schemeClr val="tx1"/>
                </a:solidFill>
                <a:latin typeface="Arial" pitchFamily="34" charset="0"/>
                <a:cs typeface="Arial" pitchFamily="34" charset="0"/>
              </a:rPr>
              <a:t>27 CONSTITUCIONAL</a:t>
            </a:r>
            <a:endParaRPr lang="es-MX" sz="1000" b="1" dirty="0">
              <a:solidFill>
                <a:schemeClr val="tx1"/>
              </a:solidFill>
              <a:latin typeface="Arial" pitchFamily="34" charset="0"/>
              <a:cs typeface="Arial" pitchFamily="34" charset="0"/>
            </a:endParaRPr>
          </a:p>
          <a:p>
            <a:pPr algn="ctr"/>
            <a:endParaRPr lang="es-MX" sz="800" dirty="0">
              <a:latin typeface="Arial" pitchFamily="34" charset="0"/>
              <a:cs typeface="Arial" pitchFamily="34" charset="0"/>
            </a:endParaRPr>
          </a:p>
        </p:txBody>
      </p:sp>
      <p:sp>
        <p:nvSpPr>
          <p:cNvPr id="3" name="2 Rectángulo"/>
          <p:cNvSpPr/>
          <p:nvPr/>
        </p:nvSpPr>
        <p:spPr>
          <a:xfrm>
            <a:off x="4223791" y="85459"/>
            <a:ext cx="6120681" cy="72008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just"/>
            <a:r>
              <a:rPr lang="es-MX" sz="900" dirty="0"/>
              <a:t>Se reforma lo relativo a la planeación y el control del </a:t>
            </a:r>
            <a:r>
              <a:rPr lang="es-MX" sz="900" dirty="0" smtClean="0"/>
              <a:t>Sistema Eléctrico Nacional, </a:t>
            </a:r>
            <a:r>
              <a:rPr lang="es-MX" sz="900" dirty="0"/>
              <a:t>así como el </a:t>
            </a:r>
            <a:r>
              <a:rPr lang="es-MX" sz="900" dirty="0" smtClean="0"/>
              <a:t>Servicio Público de Transmisión y Distribución de Energía Eléctrica; </a:t>
            </a:r>
            <a:r>
              <a:rPr lang="es-MX" sz="900" dirty="0"/>
              <a:t>reiterándose que si bien no se otorgarán concesiones, el Estado si podrá celebrar contratos con particulares, siendo la </a:t>
            </a:r>
            <a:r>
              <a:rPr lang="es-MX" sz="900" dirty="0" smtClean="0"/>
              <a:t>Ley </a:t>
            </a:r>
            <a:r>
              <a:rPr lang="es-MX" sz="900" dirty="0"/>
              <a:t>la que determine la forma en que éstos podrán participar también en las demás actividades de esta industria. </a:t>
            </a:r>
            <a:endParaRPr lang="es-MX" sz="900" dirty="0">
              <a:latin typeface="Arial" pitchFamily="34" charset="0"/>
              <a:cs typeface="Arial" pitchFamily="34" charset="0"/>
            </a:endParaRPr>
          </a:p>
        </p:txBody>
      </p:sp>
      <p:sp>
        <p:nvSpPr>
          <p:cNvPr id="4" name="3 Rectángulo"/>
          <p:cNvSpPr/>
          <p:nvPr/>
        </p:nvSpPr>
        <p:spPr>
          <a:xfrm>
            <a:off x="4223792" y="1988840"/>
            <a:ext cx="6120680" cy="1008112"/>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just"/>
            <a:r>
              <a:rPr lang="es-MX" sz="900" dirty="0"/>
              <a:t>Con relación a las actividades de exploración y extracción el dictamen del Senado señala que: “La exploración (consiste fundamentalmente en llevar a cabo las actividades de búsqueda y localización de hidrocarburos) extracción (identificada con la acción de aprovechamiento de los mismos) constituyen las dos grandes actividades relacionadas con el petróleo y los demás hidrocarburos sólidos, líquidos o gaseosos de este Decreto de </a:t>
            </a:r>
            <a:r>
              <a:rPr lang="es-MX" sz="900" dirty="0" smtClean="0"/>
              <a:t>Reformas Constitucionales.”</a:t>
            </a:r>
            <a:r>
              <a:rPr lang="es-MX" sz="900" dirty="0"/>
              <a:t>25 Se mantiene la prohibición de otorgar concesiones tratándose del petróleo y de los hidrocarburos sólidos, líquidos o gaseosos, en el subsuelo, pues se señala claramente que son propiedad de la Nación y ésta es inalienable e imprescriptible, es decir, no podrá ser transmitida, ni cedida, ni vendida,26 ni este derecho se extinguirá por el transcurso del tiempo.</a:t>
            </a:r>
            <a:endParaRPr lang="es-MX" sz="900" dirty="0">
              <a:latin typeface="Arial" pitchFamily="34" charset="0"/>
              <a:cs typeface="Arial" pitchFamily="34" charset="0"/>
            </a:endParaRPr>
          </a:p>
        </p:txBody>
      </p:sp>
      <p:sp>
        <p:nvSpPr>
          <p:cNvPr id="5" name="4 Rectángulo"/>
          <p:cNvSpPr/>
          <p:nvPr/>
        </p:nvSpPr>
        <p:spPr>
          <a:xfrm>
            <a:off x="4223792" y="980728"/>
            <a:ext cx="6120680" cy="792088"/>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just"/>
            <a:r>
              <a:rPr lang="es-MX" sz="900" dirty="0"/>
              <a:t>Ahora se establece que si bien estos rubros siguen siendo propiedad de la Nación y no se otorgan concesiones, la Nación puede llevar a cabo las actividades de exploración y extracción del petróleo y demás hidrocarburos mediante asignaciones a empresas productivas del Estado o a través de contratos con éstas o con particulares, sin embrago, ni en el texto </a:t>
            </a:r>
            <a:r>
              <a:rPr lang="es-MX" sz="900" dirty="0" smtClean="0"/>
              <a:t>Constitucional, </a:t>
            </a:r>
            <a:r>
              <a:rPr lang="es-MX" sz="900" dirty="0"/>
              <a:t>ni en ningún artículo transitorio se cuenta con una explicación exacta de en qué consistirán estas asignaciones, señalando únicamente que para cumplir con el objeto de dichas asignaciones o contratos las empresas productivas del Estado podrán contratar con particulares.</a:t>
            </a:r>
            <a:endParaRPr lang="es-MX" sz="900" dirty="0">
              <a:latin typeface="Arial" pitchFamily="34" charset="0"/>
              <a:cs typeface="Arial" pitchFamily="34" charset="0"/>
            </a:endParaRPr>
          </a:p>
        </p:txBody>
      </p:sp>
      <p:cxnSp>
        <p:nvCxnSpPr>
          <p:cNvPr id="8" name="7 Forma"/>
          <p:cNvCxnSpPr>
            <a:stCxn id="2" idx="0"/>
          </p:cNvCxnSpPr>
          <p:nvPr/>
        </p:nvCxnSpPr>
        <p:spPr>
          <a:xfrm rot="5400000" flipH="1" flipV="1">
            <a:off x="3080792" y="-306288"/>
            <a:ext cx="288032" cy="1853952"/>
          </a:xfrm>
          <a:prstGeom prst="bentConnector2">
            <a:avLst/>
          </a:prstGeom>
          <a:ln w="28575">
            <a:solidFill>
              <a:schemeClr val="accent6">
                <a:lumMod val="75000"/>
              </a:schemeClr>
            </a:solidFill>
            <a:tailEnd type="arrow"/>
          </a:ln>
        </p:spPr>
        <p:style>
          <a:lnRef idx="1">
            <a:schemeClr val="accent2"/>
          </a:lnRef>
          <a:fillRef idx="0">
            <a:schemeClr val="accent2"/>
          </a:fillRef>
          <a:effectRef idx="0">
            <a:schemeClr val="accent2"/>
          </a:effectRef>
          <a:fontRef idx="minor">
            <a:schemeClr val="tx1"/>
          </a:fontRef>
        </p:style>
      </p:cxnSp>
      <p:cxnSp>
        <p:nvCxnSpPr>
          <p:cNvPr id="10" name="9 Conector angular"/>
          <p:cNvCxnSpPr>
            <a:stCxn id="2" idx="3"/>
          </p:cNvCxnSpPr>
          <p:nvPr/>
        </p:nvCxnSpPr>
        <p:spPr>
          <a:xfrm>
            <a:off x="3071664" y="1052736"/>
            <a:ext cx="1080120" cy="216024"/>
          </a:xfrm>
          <a:prstGeom prst="bentConnector3">
            <a:avLst>
              <a:gd name="adj1" fmla="val 50000"/>
            </a:avLst>
          </a:prstGeom>
          <a:ln w="28575">
            <a:solidFill>
              <a:schemeClr val="accent6">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2" name="11 Forma"/>
          <p:cNvCxnSpPr>
            <a:stCxn id="2" idx="2"/>
            <a:endCxn id="4" idx="1"/>
          </p:cNvCxnSpPr>
          <p:nvPr/>
        </p:nvCxnSpPr>
        <p:spPr>
          <a:xfrm rot="16200000" flipH="1">
            <a:off x="2684748" y="953852"/>
            <a:ext cx="1152128" cy="1925960"/>
          </a:xfrm>
          <a:prstGeom prst="bentConnector2">
            <a:avLst/>
          </a:prstGeom>
          <a:ln w="28575">
            <a:solidFill>
              <a:schemeClr val="accent6">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22" name="21 Rectángulo"/>
          <p:cNvSpPr/>
          <p:nvPr/>
        </p:nvSpPr>
        <p:spPr>
          <a:xfrm>
            <a:off x="1524000" y="4581128"/>
            <a:ext cx="1547664" cy="57606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s-ES" sz="1000" b="1" dirty="0">
                <a:solidFill>
                  <a:schemeClr val="tx1"/>
                </a:solidFill>
                <a:latin typeface="Arial" pitchFamily="34" charset="0"/>
                <a:cs typeface="Arial" pitchFamily="34" charset="0"/>
              </a:rPr>
              <a:t>MODIFICACIONES AL </a:t>
            </a:r>
            <a:r>
              <a:rPr lang="es-ES" sz="1000" b="1" dirty="0" smtClean="0">
                <a:solidFill>
                  <a:schemeClr val="tx1"/>
                </a:solidFill>
                <a:latin typeface="Arial" pitchFamily="34" charset="0"/>
                <a:cs typeface="Arial" pitchFamily="34" charset="0"/>
              </a:rPr>
              <a:t>ART. </a:t>
            </a:r>
            <a:r>
              <a:rPr lang="es-ES" sz="1000" b="1" dirty="0">
                <a:solidFill>
                  <a:schemeClr val="tx1"/>
                </a:solidFill>
                <a:latin typeface="Arial" pitchFamily="34" charset="0"/>
                <a:cs typeface="Arial" pitchFamily="34" charset="0"/>
              </a:rPr>
              <a:t>28 CONSTITUCIONAL</a:t>
            </a:r>
            <a:endParaRPr lang="es-MX" sz="1000" b="1" dirty="0">
              <a:solidFill>
                <a:schemeClr val="tx1"/>
              </a:solidFill>
              <a:latin typeface="Arial" pitchFamily="34" charset="0"/>
              <a:cs typeface="Arial" pitchFamily="34" charset="0"/>
            </a:endParaRPr>
          </a:p>
          <a:p>
            <a:pPr algn="ctr"/>
            <a:endParaRPr lang="es-MX" sz="800" dirty="0">
              <a:latin typeface="Arial" pitchFamily="34" charset="0"/>
              <a:cs typeface="Arial" pitchFamily="34" charset="0"/>
            </a:endParaRPr>
          </a:p>
        </p:txBody>
      </p:sp>
      <p:sp>
        <p:nvSpPr>
          <p:cNvPr id="23" name="22 Rectángulo"/>
          <p:cNvSpPr/>
          <p:nvPr/>
        </p:nvSpPr>
        <p:spPr>
          <a:xfrm>
            <a:off x="4223792" y="3284984"/>
            <a:ext cx="6120680" cy="79208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just"/>
            <a:r>
              <a:rPr lang="es-MX" sz="900" dirty="0"/>
              <a:t>Se elimina el control general del Estado sobre la explotación del petróleo en general y demás hidrocarburos y petroquímica básica, estableciendo ahora como funciones estratégicas de la planeación y el control del </a:t>
            </a:r>
            <a:r>
              <a:rPr lang="es-MX" sz="900" dirty="0" smtClean="0"/>
              <a:t>Sistema Eléctrico Nacional, </a:t>
            </a:r>
            <a:r>
              <a:rPr lang="es-MX" sz="900" dirty="0"/>
              <a:t>así como el </a:t>
            </a:r>
            <a:r>
              <a:rPr lang="es-MX" sz="900" dirty="0" smtClean="0"/>
              <a:t>Servicio Público de Transmisión y Distribución de Energía Eléctrica, </a:t>
            </a:r>
            <a:r>
              <a:rPr lang="es-MX" sz="900" dirty="0"/>
              <a:t>y la exploración y extracción del petróleo y de los demás hidrocarburos las ejercerá de manera exclusiva el Estado, dejando fuera de este contexto a las demás etapas de producción del petróleo, como la refinación, distribución, almacenamiento </a:t>
            </a:r>
            <a:r>
              <a:rPr lang="es-MX" sz="900" dirty="0" smtClean="0"/>
              <a:t>etc.</a:t>
            </a:r>
            <a:endParaRPr lang="es-MX" sz="900" dirty="0">
              <a:latin typeface="Arial" pitchFamily="34" charset="0"/>
              <a:cs typeface="Arial" pitchFamily="34" charset="0"/>
            </a:endParaRPr>
          </a:p>
        </p:txBody>
      </p:sp>
      <p:sp>
        <p:nvSpPr>
          <p:cNvPr id="24" name="23 Rectángulo"/>
          <p:cNvSpPr/>
          <p:nvPr/>
        </p:nvSpPr>
        <p:spPr>
          <a:xfrm>
            <a:off x="4223792" y="4221088"/>
            <a:ext cx="6048672" cy="50405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just"/>
            <a:r>
              <a:rPr lang="es-MX" sz="900" dirty="0"/>
              <a:t>Ahora el ejercicio de estas funciones se hará en atención a las disposiciones que marca el artículo 27 Constitucional, es decir, que el Estado puede celebrar a través de la contratación en diversas </a:t>
            </a:r>
            <a:r>
              <a:rPr lang="es-MX" sz="900" dirty="0" smtClean="0"/>
              <a:t>modalidades.</a:t>
            </a:r>
            <a:endParaRPr lang="es-MX" sz="900" dirty="0">
              <a:latin typeface="Arial" pitchFamily="34" charset="0"/>
              <a:cs typeface="Arial" pitchFamily="34" charset="0"/>
            </a:endParaRPr>
          </a:p>
        </p:txBody>
      </p:sp>
      <p:sp>
        <p:nvSpPr>
          <p:cNvPr id="25" name="24 Rectángulo"/>
          <p:cNvSpPr/>
          <p:nvPr/>
        </p:nvSpPr>
        <p:spPr>
          <a:xfrm>
            <a:off x="4223792" y="4941168"/>
            <a:ext cx="6120680" cy="792088"/>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just"/>
            <a:r>
              <a:rPr lang="es-MX" sz="900" dirty="0"/>
              <a:t>Se agrega también que para que el Estado pueda llevar a cabo de manera correcta las funciones estratégicas en materia energética éste contará con dos comisiones a las cuales se eleva al rango </a:t>
            </a:r>
            <a:r>
              <a:rPr lang="es-MX" sz="900" dirty="0" smtClean="0"/>
              <a:t>Constitucional otorgándoles </a:t>
            </a:r>
            <a:r>
              <a:rPr lang="es-MX" sz="900" dirty="0"/>
              <a:t>el carácter de reguladoras, y con la creación de un Fondo:  El Fondo Mexicano del Petróleo para la Estabilización y el Desarrollo será un </a:t>
            </a:r>
            <a:r>
              <a:rPr lang="es-MX" sz="900" dirty="0" smtClean="0"/>
              <a:t>Fideicomiso Público cuya </a:t>
            </a:r>
            <a:r>
              <a:rPr lang="es-MX" sz="900" dirty="0"/>
              <a:t>Institución Fiduciaria será el </a:t>
            </a:r>
            <a:r>
              <a:rPr lang="es-MX" sz="900" dirty="0" smtClean="0"/>
              <a:t>Banco Central (</a:t>
            </a:r>
            <a:r>
              <a:rPr lang="es-MX" sz="900" dirty="0"/>
              <a:t>Banco de México), y tendrá por objeto recibir, administrar y distribuir los ingresos derivados de las asignaciones y contratos que se otorguen en la materia, con excepción de los impuestos. (en todo caso habría que identificar exactamente en que consisten dichos ingresos derivados como tal). </a:t>
            </a:r>
            <a:endParaRPr lang="es-MX" sz="900" dirty="0">
              <a:latin typeface="Arial" pitchFamily="34" charset="0"/>
              <a:cs typeface="Arial" pitchFamily="34" charset="0"/>
            </a:endParaRPr>
          </a:p>
        </p:txBody>
      </p:sp>
      <p:sp>
        <p:nvSpPr>
          <p:cNvPr id="26" name="25 Rectángulo"/>
          <p:cNvSpPr/>
          <p:nvPr/>
        </p:nvSpPr>
        <p:spPr>
          <a:xfrm>
            <a:off x="4223792" y="5877272"/>
            <a:ext cx="6120680" cy="57606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just"/>
            <a:r>
              <a:rPr lang="es-MX" sz="900" dirty="0"/>
              <a:t>Los </a:t>
            </a:r>
            <a:r>
              <a:rPr lang="es-MX" sz="900" dirty="0" smtClean="0"/>
              <a:t>Órganos Reguladores en Materia Energética serán</a:t>
            </a:r>
            <a:r>
              <a:rPr lang="es-MX" sz="900" dirty="0"/>
              <a:t>:  La Comisión Nacional de Hidrocarburos, y  La Comisión Reguladora de Energía.</a:t>
            </a:r>
            <a:endParaRPr lang="es-MX" sz="900" dirty="0">
              <a:latin typeface="Arial" pitchFamily="34" charset="0"/>
              <a:cs typeface="Arial" pitchFamily="34" charset="0"/>
            </a:endParaRPr>
          </a:p>
        </p:txBody>
      </p:sp>
      <p:cxnSp>
        <p:nvCxnSpPr>
          <p:cNvPr id="28" name="27 Forma"/>
          <p:cNvCxnSpPr>
            <a:stCxn id="22" idx="0"/>
          </p:cNvCxnSpPr>
          <p:nvPr/>
        </p:nvCxnSpPr>
        <p:spPr>
          <a:xfrm rot="5400000" flipH="1" flipV="1">
            <a:off x="2720752" y="3150096"/>
            <a:ext cx="1008112" cy="1853952"/>
          </a:xfrm>
          <a:prstGeom prst="bentConnector2">
            <a:avLst/>
          </a:prstGeom>
          <a:ln w="28575">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0" name="29 Forma"/>
          <p:cNvCxnSpPr>
            <a:stCxn id="22" idx="2"/>
            <a:endCxn id="26" idx="1"/>
          </p:cNvCxnSpPr>
          <p:nvPr/>
        </p:nvCxnSpPr>
        <p:spPr>
          <a:xfrm rot="16200000" flipH="1">
            <a:off x="2756756" y="4698268"/>
            <a:ext cx="1008112" cy="1925960"/>
          </a:xfrm>
          <a:prstGeom prst="bentConnector2">
            <a:avLst/>
          </a:prstGeom>
          <a:ln w="28575">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2" name="31 Conector angular"/>
          <p:cNvCxnSpPr/>
          <p:nvPr/>
        </p:nvCxnSpPr>
        <p:spPr>
          <a:xfrm>
            <a:off x="2639616" y="5157192"/>
            <a:ext cx="1440160" cy="360040"/>
          </a:xfrm>
          <a:prstGeom prst="bentConnector3">
            <a:avLst>
              <a:gd name="adj1" fmla="val 50000"/>
            </a:avLst>
          </a:prstGeom>
          <a:ln w="28575">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4" name="33 Conector angular"/>
          <p:cNvCxnSpPr/>
          <p:nvPr/>
        </p:nvCxnSpPr>
        <p:spPr>
          <a:xfrm flipV="1">
            <a:off x="2855640" y="4365104"/>
            <a:ext cx="1296144" cy="144016"/>
          </a:xfrm>
          <a:prstGeom prst="bentConnector3">
            <a:avLst>
              <a:gd name="adj1" fmla="val 50000"/>
            </a:avLst>
          </a:prstGeom>
          <a:ln w="28575">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20718642"/>
      </p:ext>
    </p:extLst>
  </p:cSld>
  <p:clrMapOvr>
    <a:masterClrMapping/>
  </p:clrMapOvr>
  <mc:AlternateContent xmlns:mc="http://schemas.openxmlformats.org/markup-compatibility/2006" xmlns:p14="http://schemas.microsoft.com/office/powerpoint/2010/main">
    <mc:Choice Requires="p14">
      <p:transition spd="slow" p14:dur="25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381356" y="71414"/>
            <a:ext cx="5286412" cy="500066"/>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000" b="1" dirty="0">
                <a:solidFill>
                  <a:schemeClr val="tx1"/>
                </a:solidFill>
                <a:latin typeface="Arial Black" pitchFamily="34" charset="0"/>
              </a:rPr>
              <a:t>REFORMA ENERGETICA</a:t>
            </a:r>
          </a:p>
        </p:txBody>
      </p:sp>
      <p:sp>
        <p:nvSpPr>
          <p:cNvPr id="3" name="2 Flecha abajo"/>
          <p:cNvSpPr/>
          <p:nvPr/>
        </p:nvSpPr>
        <p:spPr>
          <a:xfrm>
            <a:off x="3524232" y="571480"/>
            <a:ext cx="357190"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 name="3 Flecha abajo"/>
          <p:cNvSpPr/>
          <p:nvPr/>
        </p:nvSpPr>
        <p:spPr>
          <a:xfrm>
            <a:off x="8382016" y="571480"/>
            <a:ext cx="357190"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4 Rectángulo"/>
          <p:cNvSpPr/>
          <p:nvPr/>
        </p:nvSpPr>
        <p:spPr>
          <a:xfrm>
            <a:off x="2166910" y="928670"/>
            <a:ext cx="2500330" cy="428628"/>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r="100000" b="100000"/>
            </a:path>
            <a:tileRect l="-100000" t="-10000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dirty="0">
                <a:solidFill>
                  <a:schemeClr val="tx1"/>
                </a:solidFill>
                <a:latin typeface="Arial Black" pitchFamily="34" charset="0"/>
              </a:rPr>
              <a:t>REDACCION PREVIA</a:t>
            </a:r>
          </a:p>
        </p:txBody>
      </p:sp>
      <p:sp>
        <p:nvSpPr>
          <p:cNvPr id="6" name="5 Rectángulo"/>
          <p:cNvSpPr/>
          <p:nvPr/>
        </p:nvSpPr>
        <p:spPr>
          <a:xfrm>
            <a:off x="7024694" y="928670"/>
            <a:ext cx="2714644" cy="500066"/>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r="100000" b="100000"/>
            </a:path>
            <a:tileRect l="-100000" t="-10000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dirty="0">
                <a:solidFill>
                  <a:schemeClr val="tx1"/>
                </a:solidFill>
                <a:latin typeface="Arial Black" pitchFamily="34" charset="0"/>
              </a:rPr>
              <a:t>EJE CENTRAL DE LA REFORMA</a:t>
            </a:r>
          </a:p>
        </p:txBody>
      </p:sp>
      <p:sp>
        <p:nvSpPr>
          <p:cNvPr id="7" name="6 Flecha abajo"/>
          <p:cNvSpPr/>
          <p:nvPr/>
        </p:nvSpPr>
        <p:spPr>
          <a:xfrm>
            <a:off x="3524232" y="1357298"/>
            <a:ext cx="357190"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7 Rectángulo"/>
          <p:cNvSpPr/>
          <p:nvPr/>
        </p:nvSpPr>
        <p:spPr>
          <a:xfrm>
            <a:off x="1523968" y="1714488"/>
            <a:ext cx="4357718" cy="1428760"/>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100" dirty="0">
                <a:solidFill>
                  <a:schemeClr val="tx1"/>
                </a:solidFill>
                <a:latin typeface="Arial Black" pitchFamily="34" charset="0"/>
              </a:rPr>
              <a:t>LA PROPIEDAD DE LOS HIDROCARBUROS PARA LA NACION, LA PROHIBICION DE CONCESIONES Y DE CONTRATOS CON EMPRESAS PRIVADAS EN LAS ACTIVIDADES SUSTANTIVAS DE LA INDUSTRIA (DESDE LA EXPLOTACION HASTA LA COMERCIALIZACION) Y LA EXCLUSIVIDAD DE PEMEX PARA LLEVAR A CABO ESTAS ACTIVIDADES.</a:t>
            </a:r>
          </a:p>
        </p:txBody>
      </p:sp>
      <p:sp>
        <p:nvSpPr>
          <p:cNvPr id="9" name="8 Rectángulo"/>
          <p:cNvSpPr/>
          <p:nvPr/>
        </p:nvSpPr>
        <p:spPr>
          <a:xfrm>
            <a:off x="6024562" y="1785926"/>
            <a:ext cx="4572032" cy="1285884"/>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100" dirty="0">
                <a:solidFill>
                  <a:schemeClr val="tx1"/>
                </a:solidFill>
                <a:latin typeface="Arial Black" pitchFamily="34" charset="0"/>
              </a:rPr>
              <a:t>SE QUITA LA EXCLUSIVIDAD AL ESTADO  (EN ESTE CASO PEMEX) Y </a:t>
            </a:r>
            <a:r>
              <a:rPr lang="es-MX" sz="1100" dirty="0" smtClean="0">
                <a:solidFill>
                  <a:schemeClr val="tx1"/>
                </a:solidFill>
                <a:latin typeface="Arial Black" pitchFamily="34" charset="0"/>
              </a:rPr>
              <a:t>SE ABRE </a:t>
            </a:r>
            <a:r>
              <a:rPr lang="es-MX" sz="1100" dirty="0">
                <a:solidFill>
                  <a:schemeClr val="tx1"/>
                </a:solidFill>
                <a:latin typeface="Arial Black" pitchFamily="34" charset="0"/>
              </a:rPr>
              <a:t>AL CAPITAL PRIVADO NACIONAL E INTERNACIONAL TODA LA CADENA PRODUCTIVA DE PETROLEO Y GAS, FACILITANDO LA EXTRACCION DE PETROLEO Y GAS CON ESQUEMAS DE CONTRATOS SIMILARES AL DE UNA CONCESION.</a:t>
            </a:r>
          </a:p>
        </p:txBody>
      </p:sp>
      <p:sp>
        <p:nvSpPr>
          <p:cNvPr id="10" name="9 Flecha abajo"/>
          <p:cNvSpPr/>
          <p:nvPr/>
        </p:nvSpPr>
        <p:spPr>
          <a:xfrm>
            <a:off x="8453454" y="1428736"/>
            <a:ext cx="357190"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 name="10 Flecha abajo"/>
          <p:cNvSpPr/>
          <p:nvPr/>
        </p:nvSpPr>
        <p:spPr>
          <a:xfrm>
            <a:off x="8453454" y="3071810"/>
            <a:ext cx="357190"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11 Rectángulo"/>
          <p:cNvSpPr/>
          <p:nvPr/>
        </p:nvSpPr>
        <p:spPr>
          <a:xfrm>
            <a:off x="7953388" y="3357562"/>
            <a:ext cx="1428760" cy="357190"/>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100" dirty="0">
                <a:solidFill>
                  <a:schemeClr val="tx1"/>
                </a:solidFill>
                <a:latin typeface="Arial Black" pitchFamily="34" charset="0"/>
              </a:rPr>
              <a:t>SECRETARIA DE ENERGIA</a:t>
            </a:r>
          </a:p>
        </p:txBody>
      </p:sp>
      <p:sp>
        <p:nvSpPr>
          <p:cNvPr id="13" name="12 CuadroTexto"/>
          <p:cNvSpPr txBox="1"/>
          <p:nvPr/>
        </p:nvSpPr>
        <p:spPr>
          <a:xfrm>
            <a:off x="8953520" y="3071810"/>
            <a:ext cx="1714480" cy="338554"/>
          </a:xfrm>
          <a:prstGeom prst="rect">
            <a:avLst/>
          </a:prstGeom>
          <a:noFill/>
        </p:spPr>
        <p:txBody>
          <a:bodyPr wrap="square" rtlCol="0">
            <a:spAutoFit/>
          </a:bodyPr>
          <a:lstStyle/>
          <a:p>
            <a:r>
              <a:rPr lang="es-MX" sz="800" dirty="0"/>
              <a:t>ESQUEMA APROBADO PARA PETROLEO Y GAS</a:t>
            </a:r>
          </a:p>
        </p:txBody>
      </p:sp>
      <p:sp>
        <p:nvSpPr>
          <p:cNvPr id="14" name="13 Flecha abajo"/>
          <p:cNvSpPr/>
          <p:nvPr/>
        </p:nvSpPr>
        <p:spPr>
          <a:xfrm>
            <a:off x="8524892" y="3714752"/>
            <a:ext cx="214314"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 name="14 Rectángulo"/>
          <p:cNvSpPr/>
          <p:nvPr/>
        </p:nvSpPr>
        <p:spPr>
          <a:xfrm>
            <a:off x="6024562" y="3929066"/>
            <a:ext cx="4572032" cy="357190"/>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100" dirty="0">
                <a:solidFill>
                  <a:schemeClr val="tx1"/>
                </a:solidFill>
                <a:latin typeface="Arial Black" pitchFamily="34" charset="0"/>
              </a:rPr>
              <a:t>DECIDE QUIEN EXPLOTA LAS RESERVAS DE PETROLEOS GAS NATURAL DEL PAÍS </a:t>
            </a:r>
          </a:p>
        </p:txBody>
      </p:sp>
      <p:sp>
        <p:nvSpPr>
          <p:cNvPr id="16" name="15 Flecha abajo"/>
          <p:cNvSpPr/>
          <p:nvPr/>
        </p:nvSpPr>
        <p:spPr>
          <a:xfrm rot="1801729">
            <a:off x="7778316" y="4325498"/>
            <a:ext cx="214314"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 name="16 Flecha abajo"/>
          <p:cNvSpPr/>
          <p:nvPr/>
        </p:nvSpPr>
        <p:spPr>
          <a:xfrm rot="19750522">
            <a:off x="8778978" y="4326028"/>
            <a:ext cx="214314"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 name="17 CuadroTexto"/>
          <p:cNvSpPr txBox="1"/>
          <p:nvPr/>
        </p:nvSpPr>
        <p:spPr>
          <a:xfrm>
            <a:off x="8024858" y="4285126"/>
            <a:ext cx="1714480" cy="215444"/>
          </a:xfrm>
          <a:prstGeom prst="rect">
            <a:avLst/>
          </a:prstGeom>
          <a:noFill/>
        </p:spPr>
        <p:txBody>
          <a:bodyPr wrap="square" rtlCol="0">
            <a:spAutoFit/>
          </a:bodyPr>
          <a:lstStyle/>
          <a:p>
            <a:r>
              <a:rPr lang="es-MX" sz="800" dirty="0"/>
              <a:t>PUEDE SER A:</a:t>
            </a:r>
          </a:p>
        </p:txBody>
      </p:sp>
      <p:sp>
        <p:nvSpPr>
          <p:cNvPr id="19" name="18 Rectángulo"/>
          <p:cNvSpPr/>
          <p:nvPr/>
        </p:nvSpPr>
        <p:spPr>
          <a:xfrm>
            <a:off x="6953256" y="4500570"/>
            <a:ext cx="785818" cy="285752"/>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100" dirty="0">
                <a:solidFill>
                  <a:schemeClr val="tx1"/>
                </a:solidFill>
                <a:latin typeface="Arial Black" pitchFamily="34" charset="0"/>
              </a:rPr>
              <a:t>PEMEX</a:t>
            </a:r>
          </a:p>
        </p:txBody>
      </p:sp>
      <p:sp>
        <p:nvSpPr>
          <p:cNvPr id="20" name="19 Rectángulo"/>
          <p:cNvSpPr/>
          <p:nvPr/>
        </p:nvSpPr>
        <p:spPr>
          <a:xfrm>
            <a:off x="9024958" y="4500570"/>
            <a:ext cx="1000132" cy="285752"/>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100" dirty="0">
                <a:solidFill>
                  <a:schemeClr val="tx1"/>
                </a:solidFill>
                <a:latin typeface="Arial Black" pitchFamily="34" charset="0"/>
              </a:rPr>
              <a:t>PRIVADOS</a:t>
            </a:r>
          </a:p>
        </p:txBody>
      </p:sp>
      <p:sp>
        <p:nvSpPr>
          <p:cNvPr id="21" name="20 Flecha abajo"/>
          <p:cNvSpPr/>
          <p:nvPr/>
        </p:nvSpPr>
        <p:spPr>
          <a:xfrm>
            <a:off x="9453586" y="4857760"/>
            <a:ext cx="214314"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2" name="21 CuadroTexto"/>
          <p:cNvSpPr txBox="1"/>
          <p:nvPr/>
        </p:nvSpPr>
        <p:spPr>
          <a:xfrm>
            <a:off x="9667932" y="4856630"/>
            <a:ext cx="857224" cy="215444"/>
          </a:xfrm>
          <a:prstGeom prst="rect">
            <a:avLst/>
          </a:prstGeom>
          <a:noFill/>
        </p:spPr>
        <p:txBody>
          <a:bodyPr wrap="square" rtlCol="0">
            <a:spAutoFit/>
          </a:bodyPr>
          <a:lstStyle/>
          <a:p>
            <a:r>
              <a:rPr lang="es-MX" sz="800" dirty="0"/>
              <a:t>MODALIDADES</a:t>
            </a:r>
          </a:p>
        </p:txBody>
      </p:sp>
      <p:sp>
        <p:nvSpPr>
          <p:cNvPr id="23" name="22 Rectángulo"/>
          <p:cNvSpPr/>
          <p:nvPr/>
        </p:nvSpPr>
        <p:spPr>
          <a:xfrm>
            <a:off x="5024430" y="5072074"/>
            <a:ext cx="5500726" cy="857256"/>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900" dirty="0">
                <a:solidFill>
                  <a:schemeClr val="tx1"/>
                </a:solidFill>
                <a:latin typeface="Arial Black" pitchFamily="34" charset="0"/>
              </a:rPr>
              <a:t>SERVICIOS, UTILIDAD, DE PRODUCCION COMPARTIDA O DE LICENCIA. LA CONTRAPRESTACION POR LOS CONTRATOS PODRA SER EN EFECTIVO, COMO PORCENTAJE DE UTILIDAD, COMO PORCENTAJE DE PRODUCCION, CON LA TRANSMISION ONEROSA DE LOS HIDROCARBUROS O POR LA COMBINACION DE TODOS LOS ANTERIORES. EN CADA CASO LOS DETERMINARA LA SECRETARIA DE ENERGIA (TRANSITORIO 4)</a:t>
            </a:r>
          </a:p>
        </p:txBody>
      </p:sp>
    </p:spTree>
    <p:extLst>
      <p:ext uri="{BB962C8B-B14F-4D97-AF65-F5344CB8AC3E}">
        <p14:creationId xmlns:p14="http://schemas.microsoft.com/office/powerpoint/2010/main" val="3814170903"/>
      </p:ext>
    </p:extLst>
  </p:cSld>
  <p:clrMapOvr>
    <a:masterClrMapping/>
  </p:clrMapOvr>
  <mc:AlternateContent xmlns:mc="http://schemas.openxmlformats.org/markup-compatibility/2006" xmlns:p14="http://schemas.microsoft.com/office/powerpoint/2010/main">
    <mc:Choice Requires="p14">
      <p:transition spd="slow" p14:dur="25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Elipse"/>
          <p:cNvSpPr/>
          <p:nvPr/>
        </p:nvSpPr>
        <p:spPr>
          <a:xfrm>
            <a:off x="5310182" y="2714620"/>
            <a:ext cx="1785950" cy="785818"/>
          </a:xfrm>
          <a:prstGeom prst="ellipse">
            <a:avLst/>
          </a:prstGeom>
          <a:solidFill>
            <a:srgbClr val="00B050"/>
          </a:solidFill>
          <a:ln w="38100"/>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000" dirty="0">
                <a:solidFill>
                  <a:schemeClr val="tx1"/>
                </a:solidFill>
                <a:latin typeface="Arial Black" pitchFamily="34" charset="0"/>
              </a:rPr>
              <a:t>PEMEX</a:t>
            </a:r>
            <a:endParaRPr lang="es-MX" sz="2000" dirty="0"/>
          </a:p>
        </p:txBody>
      </p:sp>
      <p:sp>
        <p:nvSpPr>
          <p:cNvPr id="3" name="2 Rectángulo"/>
          <p:cNvSpPr/>
          <p:nvPr/>
        </p:nvSpPr>
        <p:spPr>
          <a:xfrm>
            <a:off x="2524100" y="428604"/>
            <a:ext cx="3214710" cy="1357322"/>
          </a:xfrm>
          <a:prstGeom prst="rect">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000" dirty="0">
                <a:solidFill>
                  <a:schemeClr val="tx1"/>
                </a:solidFill>
                <a:latin typeface="Arial Black" pitchFamily="34" charset="0"/>
              </a:rPr>
              <a:t>TIENE 60 DIAS PARA REPORTAR A LA SECRETARIA DE ENERGIA  TODOS LOS CAMPOS DONDE ESTA ACTUALMENTE EXPLORANDO O PRODUCIENDO CON TODO Y ACREDITACION DE SUS CAPACIDADES TECNICAS Y OPERATIVAS, PARA QUE ESTA A SU VEZ LE ASIGNE OFICIALMENTE ESTAS </a:t>
            </a:r>
            <a:r>
              <a:rPr lang="es-MX" sz="1000" dirty="0" smtClean="0">
                <a:solidFill>
                  <a:schemeClr val="tx1"/>
                </a:solidFill>
                <a:latin typeface="Arial Black" pitchFamily="34" charset="0"/>
              </a:rPr>
              <a:t>ZONAS(TRANSITORIO)</a:t>
            </a:r>
            <a:endParaRPr lang="es-MX" sz="1000" dirty="0">
              <a:solidFill>
                <a:schemeClr val="tx1"/>
              </a:solidFill>
              <a:latin typeface="Arial Black" pitchFamily="34" charset="0"/>
            </a:endParaRPr>
          </a:p>
        </p:txBody>
      </p:sp>
      <p:sp>
        <p:nvSpPr>
          <p:cNvPr id="4" name="3 Rectángulo"/>
          <p:cNvSpPr/>
          <p:nvPr/>
        </p:nvSpPr>
        <p:spPr>
          <a:xfrm>
            <a:off x="6096000" y="428604"/>
            <a:ext cx="3286148" cy="1428760"/>
          </a:xfrm>
          <a:prstGeom prst="rect">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000" dirty="0">
                <a:solidFill>
                  <a:schemeClr val="tx1"/>
                </a:solidFill>
                <a:latin typeface="Arial Black" pitchFamily="34" charset="0"/>
              </a:rPr>
              <a:t>EN LAS AREAS EN DONDE ESTA ACTUALMENTE EXPLORANDO LA PARAESTATAL, PUEDE SEGUIR TRABAJANDO CON UN MAXIMO DE 5 AÑOS. SI NO CUMPLE CON UN PLAN ENTREGADO PREVIAMENTE, LA ZONA SE LE REGRESARA AL ESTADO PARA QUE </a:t>
            </a:r>
            <a:r>
              <a:rPr lang="es-MX" sz="1000" dirty="0" smtClean="0">
                <a:solidFill>
                  <a:schemeClr val="tx1"/>
                </a:solidFill>
                <a:latin typeface="Arial Black" pitchFamily="34" charset="0"/>
              </a:rPr>
              <a:t>ESTE </a:t>
            </a:r>
            <a:r>
              <a:rPr lang="es-MX" sz="1000" dirty="0">
                <a:solidFill>
                  <a:schemeClr val="tx1"/>
                </a:solidFill>
                <a:latin typeface="Arial Black" pitchFamily="34" charset="0"/>
              </a:rPr>
              <a:t>PUEDA ENTREGARLA A PARTICULARES (TRANSITORIO 6)</a:t>
            </a:r>
          </a:p>
        </p:txBody>
      </p:sp>
      <p:sp>
        <p:nvSpPr>
          <p:cNvPr id="5" name="4 Rectángulo"/>
          <p:cNvSpPr/>
          <p:nvPr/>
        </p:nvSpPr>
        <p:spPr>
          <a:xfrm>
            <a:off x="7381852" y="2214554"/>
            <a:ext cx="3286148" cy="1428760"/>
          </a:xfrm>
          <a:prstGeom prst="rect">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000" dirty="0">
                <a:solidFill>
                  <a:schemeClr val="tx1"/>
                </a:solidFill>
                <a:latin typeface="Arial Black" pitchFamily="34" charset="0"/>
              </a:rPr>
              <a:t>PEMEX PODRA SEGUIR CONTRATANDO ACTIVIDADES SUSTANTIVAS CON PRIVADOS Y ESOS CONTRATOS ACTUALES Y FUTUROS PARA LA EXTRACCION DE HIDROCARBUROS PUEDEN MIGRAR A LA SECRETARIA DE ENERGIA PARA SU ADMINISTRACION O LICITACION  EN CASO DE NUEVOS CONTRATOS. (TRANSITORIO 6)</a:t>
            </a:r>
          </a:p>
        </p:txBody>
      </p:sp>
      <p:sp>
        <p:nvSpPr>
          <p:cNvPr id="6" name="5 Rectángulo"/>
          <p:cNvSpPr/>
          <p:nvPr/>
        </p:nvSpPr>
        <p:spPr>
          <a:xfrm>
            <a:off x="6453190" y="4286256"/>
            <a:ext cx="3286148" cy="1428760"/>
          </a:xfrm>
          <a:prstGeom prst="rect">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000" dirty="0">
                <a:solidFill>
                  <a:schemeClr val="tx1"/>
                </a:solidFill>
                <a:latin typeface="Arial Black" pitchFamily="34" charset="0"/>
              </a:rPr>
              <a:t>LA REFINACION, LA PETROQUIMICA EL TRANSPORTE Y ALMACENAMIENTO DE HIDROCARBUROS DEJAN DE SER ACTIVIDADES EXCLUSIVAS DEL ESTADO. LAS PUEDE REALIZAR CUALQUIER PARTICULAR (AL BORRAR LA PALABRA EXPLOTACION DEL  27 Y DEJAR  EXCLUSIVAMENTE EXPLORACION Y EXTRACCION, Y BORRARLO DEL 28)</a:t>
            </a:r>
          </a:p>
        </p:txBody>
      </p:sp>
      <p:sp>
        <p:nvSpPr>
          <p:cNvPr id="7" name="6 Rectángulo"/>
          <p:cNvSpPr/>
          <p:nvPr/>
        </p:nvSpPr>
        <p:spPr>
          <a:xfrm>
            <a:off x="2666976" y="4357694"/>
            <a:ext cx="3286148" cy="1428760"/>
          </a:xfrm>
          <a:prstGeom prst="rect">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000" dirty="0">
                <a:solidFill>
                  <a:schemeClr val="tx1"/>
                </a:solidFill>
                <a:latin typeface="Arial Black" pitchFamily="34" charset="0"/>
              </a:rPr>
              <a:t>LOS DUCTOS Y SISTEMAS DE ALMACENAMIENTO DE GAS NATURAL DE PEMEX PASARAN A FORMAR PARTE DE UN NUEVO ORGANISMO (CENTRO NACIONAL DE CONTROL DE GAS NATURAL), QUE PODRA OTORGARLOS PARA SU OPERACIÓN A PRIVADOS (TRANSITORIO 16). PRIVATIZACION DE LOS DUCTOS DE PEMEX</a:t>
            </a:r>
          </a:p>
        </p:txBody>
      </p:sp>
      <p:sp>
        <p:nvSpPr>
          <p:cNvPr id="8" name="7 Rectángulo"/>
          <p:cNvSpPr/>
          <p:nvPr/>
        </p:nvSpPr>
        <p:spPr>
          <a:xfrm>
            <a:off x="1523968" y="2285992"/>
            <a:ext cx="3286148" cy="1428760"/>
          </a:xfrm>
          <a:prstGeom prst="rect">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000" dirty="0">
                <a:solidFill>
                  <a:schemeClr val="tx1"/>
                </a:solidFill>
                <a:latin typeface="Arial Black" pitchFamily="34" charset="0"/>
              </a:rPr>
              <a:t>LA CONTRAPRESTACION DE LOS CONTRATOS (LA GANANCIA DEL PETROLEO) SE IRA A UN FONDO QUE ADMINISTRARA UN COMITÉ TECNICO QUE ESTARA FORMADO POR TRES MIEMBROS REPRESENTANTES DEL ESTADO Y POR DOS MIEMBROS INDEPENDIENTES NOMBRADOS POR EL EJECUTIVO Y APROBADOS POR EL SENADO (TRANSITORIO 15)</a:t>
            </a:r>
          </a:p>
        </p:txBody>
      </p:sp>
      <p:cxnSp>
        <p:nvCxnSpPr>
          <p:cNvPr id="12" name="11 Conector angular"/>
          <p:cNvCxnSpPr/>
          <p:nvPr/>
        </p:nvCxnSpPr>
        <p:spPr>
          <a:xfrm rot="16200000" flipV="1">
            <a:off x="4774397" y="2035959"/>
            <a:ext cx="928694" cy="571504"/>
          </a:xfrm>
          <a:prstGeom prst="bentConnector3">
            <a:avLst>
              <a:gd name="adj1" fmla="val 50000"/>
            </a:avLst>
          </a:prstGeom>
          <a:ln w="28575">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14" name="13 Conector angular"/>
          <p:cNvCxnSpPr>
            <a:stCxn id="2" idx="0"/>
          </p:cNvCxnSpPr>
          <p:nvPr/>
        </p:nvCxnSpPr>
        <p:spPr>
          <a:xfrm rot="5400000" flipH="1" flipV="1">
            <a:off x="5935264" y="2268134"/>
            <a:ext cx="714380" cy="178595"/>
          </a:xfrm>
          <a:prstGeom prst="bentConnector3">
            <a:avLst>
              <a:gd name="adj1" fmla="val 50000"/>
            </a:avLst>
          </a:prstGeom>
          <a:ln w="28575">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25" name="24 Conector angular"/>
          <p:cNvCxnSpPr>
            <a:stCxn id="2" idx="3"/>
          </p:cNvCxnSpPr>
          <p:nvPr/>
        </p:nvCxnSpPr>
        <p:spPr>
          <a:xfrm rot="5400000">
            <a:off x="4990506" y="3562160"/>
            <a:ext cx="758024" cy="404423"/>
          </a:xfrm>
          <a:prstGeom prst="bentConnector3">
            <a:avLst>
              <a:gd name="adj1" fmla="val 50000"/>
            </a:avLst>
          </a:prstGeom>
          <a:ln w="28575">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28" name="27 Conector angular"/>
          <p:cNvCxnSpPr/>
          <p:nvPr/>
        </p:nvCxnSpPr>
        <p:spPr>
          <a:xfrm rot="16200000" flipH="1">
            <a:off x="6310314" y="3571876"/>
            <a:ext cx="714380" cy="571504"/>
          </a:xfrm>
          <a:prstGeom prst="bentConnector3">
            <a:avLst>
              <a:gd name="adj1" fmla="val 50000"/>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31" name="30 Conector recto de flecha"/>
          <p:cNvCxnSpPr/>
          <p:nvPr/>
        </p:nvCxnSpPr>
        <p:spPr>
          <a:xfrm>
            <a:off x="7096132" y="3071810"/>
            <a:ext cx="285752" cy="158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33" name="32 Conector recto de flecha"/>
          <p:cNvCxnSpPr/>
          <p:nvPr/>
        </p:nvCxnSpPr>
        <p:spPr>
          <a:xfrm rot="10800000">
            <a:off x="4881554" y="3143248"/>
            <a:ext cx="357190" cy="1588"/>
          </a:xfrm>
          <a:prstGeom prst="straightConnector1">
            <a:avLst/>
          </a:prstGeom>
          <a:ln w="28575">
            <a:solidFill>
              <a:srgbClr val="00B05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81751017"/>
      </p:ext>
    </p:extLst>
  </p:cSld>
  <p:clrMapOvr>
    <a:masterClrMapping/>
  </p:clrMapOvr>
  <mc:AlternateContent xmlns:mc="http://schemas.openxmlformats.org/markup-compatibility/2006" xmlns:p14="http://schemas.microsoft.com/office/powerpoint/2010/main">
    <mc:Choice Requires="p14">
      <p:transition spd="slow" p14:dur="25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redondeado"/>
          <p:cNvSpPr/>
          <p:nvPr/>
        </p:nvSpPr>
        <p:spPr>
          <a:xfrm>
            <a:off x="1524000" y="357166"/>
            <a:ext cx="2428860" cy="857256"/>
          </a:xfrm>
          <a:prstGeom prst="roundRect">
            <a:avLst/>
          </a:prstGeom>
          <a:no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chemeClr val="tx1"/>
                </a:solidFill>
                <a:latin typeface="Arial Black" pitchFamily="34" charset="0"/>
              </a:rPr>
              <a:t>LOS IMPACTOS AMBIENTALES</a:t>
            </a:r>
          </a:p>
        </p:txBody>
      </p:sp>
      <p:sp>
        <p:nvSpPr>
          <p:cNvPr id="4" name="3 Redondear rectángulo de esquina diagonal"/>
          <p:cNvSpPr/>
          <p:nvPr/>
        </p:nvSpPr>
        <p:spPr>
          <a:xfrm>
            <a:off x="4381488" y="357166"/>
            <a:ext cx="2643206" cy="1571636"/>
          </a:xfrm>
          <a:prstGeom prst="round2DiagRect">
            <a:avLst/>
          </a:prstGeom>
          <a:no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000" dirty="0">
                <a:solidFill>
                  <a:schemeClr val="tx1"/>
                </a:solidFill>
                <a:latin typeface="Arial" pitchFamily="34" charset="0"/>
                <a:cs typeface="Arial" pitchFamily="34" charset="0"/>
              </a:rPr>
              <a:t>LA REFORMA ENERGETICA NO ESTA ORIENTADA A DISMINUIR EL EFECTO INVERNADERO SINO A ELEVAR LA EXTRACCION DE PETROLEO Y GAS . EN PARTICULAR, EL AUMENTO </a:t>
            </a:r>
            <a:r>
              <a:rPr lang="es-MX" sz="1000" dirty="0" smtClean="0">
                <a:solidFill>
                  <a:schemeClr val="tx1"/>
                </a:solidFill>
                <a:latin typeface="Arial" pitchFamily="34" charset="0"/>
                <a:cs typeface="Arial" pitchFamily="34" charset="0"/>
              </a:rPr>
              <a:t>EN </a:t>
            </a:r>
            <a:r>
              <a:rPr lang="es-MX" sz="1000" dirty="0">
                <a:solidFill>
                  <a:schemeClr val="tx1"/>
                </a:solidFill>
                <a:latin typeface="Arial" pitchFamily="34" charset="0"/>
                <a:cs typeface="Arial" pitchFamily="34" charset="0"/>
              </a:rPr>
              <a:t>LA PRODUCCION DE GAS SE ESPERA OCURRA A PARTIR DE LA EXPLOTACION DEL LLAMADO SHALE GAS.</a:t>
            </a:r>
          </a:p>
        </p:txBody>
      </p:sp>
      <p:sp>
        <p:nvSpPr>
          <p:cNvPr id="5" name="4 Flecha derecha"/>
          <p:cNvSpPr/>
          <p:nvPr/>
        </p:nvSpPr>
        <p:spPr>
          <a:xfrm>
            <a:off x="3952860" y="714356"/>
            <a:ext cx="428628" cy="214314"/>
          </a:xfrm>
          <a:prstGeom prst="rightArrow">
            <a:avLst/>
          </a:prstGeom>
          <a:solidFill>
            <a:srgbClr val="FF00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5 Flecha derecha"/>
          <p:cNvSpPr/>
          <p:nvPr/>
        </p:nvSpPr>
        <p:spPr>
          <a:xfrm>
            <a:off x="7024694" y="714356"/>
            <a:ext cx="428628" cy="214314"/>
          </a:xfrm>
          <a:prstGeom prst="rightArrow">
            <a:avLst/>
          </a:prstGeom>
          <a:solidFill>
            <a:srgbClr val="FF00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6 Redondear rectángulo de esquina diagonal"/>
          <p:cNvSpPr/>
          <p:nvPr/>
        </p:nvSpPr>
        <p:spPr>
          <a:xfrm>
            <a:off x="7453322" y="357166"/>
            <a:ext cx="3000396" cy="1571636"/>
          </a:xfrm>
          <a:prstGeom prst="round2DiagRect">
            <a:avLst/>
          </a:prstGeom>
          <a:no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000" dirty="0">
                <a:solidFill>
                  <a:schemeClr val="tx1"/>
                </a:solidFill>
                <a:latin typeface="Arial" pitchFamily="34" charset="0"/>
                <a:cs typeface="Arial" pitchFamily="34" charset="0"/>
              </a:rPr>
              <a:t>EL SHALE GAS ES UN GAS NATURAL QUE SE ENCUENTRA EN FORMACIONES GEOLOGICAS PROFUNDAS Y DISPERSAS, DONDE </a:t>
            </a:r>
            <a:r>
              <a:rPr lang="es-MX" sz="1000" dirty="0" smtClean="0">
                <a:solidFill>
                  <a:schemeClr val="tx1"/>
                </a:solidFill>
                <a:latin typeface="Arial" pitchFamily="34" charset="0"/>
                <a:cs typeface="Arial" pitchFamily="34" charset="0"/>
              </a:rPr>
              <a:t>ABUNDAN </a:t>
            </a:r>
            <a:r>
              <a:rPr lang="es-MX" sz="1000" dirty="0">
                <a:solidFill>
                  <a:schemeClr val="tx1"/>
                </a:solidFill>
                <a:latin typeface="Arial" pitchFamily="34" charset="0"/>
                <a:cs typeface="Arial" pitchFamily="34" charset="0"/>
              </a:rPr>
              <a:t>LAS LUTITAS O EL ESQUISTO. DADO QUE ESTAS ROCAS TIENEN BAJA PERMEABILIDAD, ES NECESARIO FRACTURAR LA ROCA HIDRAULICAMENTE PARA PERMITIR QUE EL GAS ASCIENDA A LA SUPERFICIE</a:t>
            </a:r>
          </a:p>
        </p:txBody>
      </p:sp>
      <p:sp>
        <p:nvSpPr>
          <p:cNvPr id="8" name="7 Flecha derecha"/>
          <p:cNvSpPr/>
          <p:nvPr/>
        </p:nvSpPr>
        <p:spPr>
          <a:xfrm rot="5400000">
            <a:off x="8774925" y="2035959"/>
            <a:ext cx="428628" cy="214314"/>
          </a:xfrm>
          <a:prstGeom prst="rightArrow">
            <a:avLst/>
          </a:prstGeom>
          <a:solidFill>
            <a:srgbClr val="FF00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 name="8 Redondear rectángulo de esquina diagonal"/>
          <p:cNvSpPr/>
          <p:nvPr/>
        </p:nvSpPr>
        <p:spPr>
          <a:xfrm>
            <a:off x="7453322" y="2357430"/>
            <a:ext cx="2928958" cy="1500198"/>
          </a:xfrm>
          <a:prstGeom prst="round2DiagRect">
            <a:avLst/>
          </a:prstGeom>
          <a:no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000" dirty="0">
                <a:solidFill>
                  <a:schemeClr val="tx1"/>
                </a:solidFill>
                <a:latin typeface="Arial" pitchFamily="34" charset="0"/>
                <a:cs typeface="Arial" pitchFamily="34" charset="0"/>
              </a:rPr>
              <a:t>LA FRACTURA A PARTIR DE RAMAS HORIZONTALES CON NUMEROSOS INTERVALOS  REQUIERE ENTRE 11 Y 19 MILLONES DE LITROS DE AGUA POR CADA POZO LATERAL, LA CUAL A SU VEZ SE MEZCLA CON AGENTES TOXICOS. PARA DESHACERSE DEL AGUA CONTAMINADA ESTA SE INYECTA A KILOMETROS DE PROFUNDIDAD.</a:t>
            </a:r>
          </a:p>
        </p:txBody>
      </p:sp>
      <p:sp>
        <p:nvSpPr>
          <p:cNvPr id="10" name="9 Flecha derecha"/>
          <p:cNvSpPr/>
          <p:nvPr/>
        </p:nvSpPr>
        <p:spPr>
          <a:xfrm rot="10800000">
            <a:off x="7024694" y="2928933"/>
            <a:ext cx="428628" cy="214314"/>
          </a:xfrm>
          <a:prstGeom prst="rightArrow">
            <a:avLst/>
          </a:prstGeom>
          <a:solidFill>
            <a:srgbClr val="FF00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 name="10 Redondear rectángulo de esquina diagonal"/>
          <p:cNvSpPr/>
          <p:nvPr/>
        </p:nvSpPr>
        <p:spPr>
          <a:xfrm>
            <a:off x="3024166" y="2143116"/>
            <a:ext cx="4000528" cy="1928826"/>
          </a:xfrm>
          <a:prstGeom prst="round2DiagRect">
            <a:avLst/>
          </a:prstGeom>
          <a:no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000" dirty="0">
                <a:solidFill>
                  <a:schemeClr val="tx1"/>
                </a:solidFill>
                <a:latin typeface="Arial" pitchFamily="34" charset="0"/>
                <a:cs typeface="Arial" pitchFamily="34" charset="0"/>
              </a:rPr>
              <a:t>LA EXTRACCION DE SHALE GAS ADEMAS DE INTENSIVA EN USO DE AGUA Y CONTAMINANTE, REQUIERE DE GRANDES EXTENSIONES PARA SU EXTRACCION YA QUE DEBEN HACERSE UNA ENORME CANTIDAD DE POZOS PARA PODER OBTENER SUFICIENTE GAS. MEXICO TIENE GRANDES RESERVAS PROSPECTIVAS DE SHALE GAS PRINCIPALMENTE EN LOS ESTADOS DE </a:t>
            </a:r>
            <a:r>
              <a:rPr lang="es-MX" sz="1000" dirty="0" smtClean="0">
                <a:solidFill>
                  <a:schemeClr val="tx1"/>
                </a:solidFill>
                <a:latin typeface="Arial" pitchFamily="34" charset="0"/>
                <a:cs typeface="Arial" pitchFamily="34" charset="0"/>
              </a:rPr>
              <a:t>COAHUILA</a:t>
            </a:r>
            <a:r>
              <a:rPr lang="es-MX" sz="1000" dirty="0">
                <a:solidFill>
                  <a:schemeClr val="tx1"/>
                </a:solidFill>
                <a:latin typeface="Arial" pitchFamily="34" charset="0"/>
                <a:cs typeface="Arial" pitchFamily="34" charset="0"/>
              </a:rPr>
              <a:t>, CHIHUAHUA, NUEVO LEON, TAMAULIPAS, JUSTAMENTE EN AQUELLOS ESTADOS EN DONDE HAY CARENCIA EN EL ABASTECIMIENTO DE AGUA </a:t>
            </a:r>
          </a:p>
        </p:txBody>
      </p:sp>
      <p:sp>
        <p:nvSpPr>
          <p:cNvPr id="12" name="11 Flecha curvada hacia la derecha"/>
          <p:cNvSpPr/>
          <p:nvPr/>
        </p:nvSpPr>
        <p:spPr>
          <a:xfrm>
            <a:off x="1666844" y="2857496"/>
            <a:ext cx="857256" cy="2214578"/>
          </a:xfrm>
          <a:prstGeom prst="curvedRightArrow">
            <a:avLst/>
          </a:prstGeom>
          <a:solidFill>
            <a:srgbClr val="FF00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sp>
        <p:nvSpPr>
          <p:cNvPr id="13" name="12 Redondear rectángulo de esquina diagonal"/>
          <p:cNvSpPr/>
          <p:nvPr/>
        </p:nvSpPr>
        <p:spPr>
          <a:xfrm>
            <a:off x="2595538" y="4500570"/>
            <a:ext cx="3714776" cy="1928826"/>
          </a:xfrm>
          <a:prstGeom prst="round2DiagRect">
            <a:avLst/>
          </a:prstGeom>
          <a:no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000" dirty="0">
                <a:solidFill>
                  <a:schemeClr val="tx1"/>
                </a:solidFill>
                <a:latin typeface="Arial" pitchFamily="34" charset="0"/>
                <a:cs typeface="Arial" pitchFamily="34" charset="0"/>
              </a:rPr>
              <a:t>OTROS RIESGOS AMBIENTALES DE LA EXPLOTACION DE GAS SON LA MIGRACION DEL GAS HACIA LA SUPERFICIE, LAS FUGAS  Y EMISIONES DE METANO A LA ATMOSFERA, ASI COMO MICRO-SISMOS ADJUDICADOS A LA EXPLOTACION DE LA LUTITA Y DEL DAÑO A LA SUPERFICIE CAUSADOS POR LOS MOVIMIENTOS DE MAQUINAS, EQUIPOS E INSUMOS. ESTOS DAÑOS HAN HECHO QUE PAISES COMO FRANCIA HAYAN IMPUESTO UNA MORATORIA EN LA FRACTURA HIDRAULICA  (FRACKING) HASTA NO CONOCER LOS ALCANCES DE LOS IMPACTOS AMBIENTALES.</a:t>
            </a:r>
          </a:p>
        </p:txBody>
      </p:sp>
      <p:sp>
        <p:nvSpPr>
          <p:cNvPr id="14" name="13 Flecha derecha"/>
          <p:cNvSpPr/>
          <p:nvPr/>
        </p:nvSpPr>
        <p:spPr>
          <a:xfrm>
            <a:off x="6310314" y="5286388"/>
            <a:ext cx="428628" cy="214314"/>
          </a:xfrm>
          <a:prstGeom prst="rightArrow">
            <a:avLst/>
          </a:prstGeom>
          <a:solidFill>
            <a:srgbClr val="FF00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 name="14 Redondear rectángulo de esquina diagonal"/>
          <p:cNvSpPr/>
          <p:nvPr/>
        </p:nvSpPr>
        <p:spPr>
          <a:xfrm>
            <a:off x="6738942" y="4500570"/>
            <a:ext cx="3714776" cy="1928826"/>
          </a:xfrm>
          <a:prstGeom prst="round2DiagRect">
            <a:avLst/>
          </a:prstGeom>
          <a:no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000" dirty="0">
                <a:solidFill>
                  <a:schemeClr val="tx1"/>
                </a:solidFill>
                <a:latin typeface="Arial" pitchFamily="34" charset="0"/>
                <a:cs typeface="Arial" pitchFamily="34" charset="0"/>
              </a:rPr>
              <a:t>LA CRISIS DEL GAS NATURAL ES EL MEJOR MOMENTO PARA ORIENTAR AL PAIS A UN VERDADERO PROGRAMA DE USO EFICIENTE Y FUENTES RENOVABLES DE ENERGIA, EN UNA VISION DE INTEGRACION Y PARTICIPACION DE LA SOCIEDAD Y LAS COMUNIDADES LOCALES. POR OTRO LADO, LA APUESTA A LA EXTRACCION DE CRUDO EN AGUAS PROFUNDAS  SIGUE </a:t>
            </a:r>
            <a:r>
              <a:rPr lang="es-MX" sz="1000" dirty="0" smtClean="0">
                <a:solidFill>
                  <a:schemeClr val="tx1"/>
                </a:solidFill>
                <a:latin typeface="Arial" pitchFamily="34" charset="0"/>
                <a:cs typeface="Arial" pitchFamily="34" charset="0"/>
              </a:rPr>
              <a:t>REPRESENTANDO </a:t>
            </a:r>
            <a:r>
              <a:rPr lang="es-MX" sz="1000" dirty="0">
                <a:solidFill>
                  <a:schemeClr val="tx1"/>
                </a:solidFill>
                <a:latin typeface="Arial" pitchFamily="34" charset="0"/>
                <a:cs typeface="Arial" pitchFamily="34" charset="0"/>
              </a:rPr>
              <a:t>IMPORTANTES RIESGOS. EJEMPLO DE ELLO FUE EL RECIENTE ACCIDENTE BP EN EL GOLFO DE MEXICO.</a:t>
            </a:r>
          </a:p>
        </p:txBody>
      </p:sp>
    </p:spTree>
    <p:extLst>
      <p:ext uri="{BB962C8B-B14F-4D97-AF65-F5344CB8AC3E}">
        <p14:creationId xmlns:p14="http://schemas.microsoft.com/office/powerpoint/2010/main" val="1149325458"/>
      </p:ext>
    </p:extLst>
  </p:cSld>
  <p:clrMapOvr>
    <a:masterClrMapping/>
  </p:clrMapOvr>
  <mc:AlternateContent xmlns:mc="http://schemas.openxmlformats.org/markup-compatibility/2006" xmlns:p14="http://schemas.microsoft.com/office/powerpoint/2010/main">
    <mc:Choice Requires="p14">
      <p:transition spd="slow" p14:dur="25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Beneficios de la Reforma</a:t>
            </a:r>
            <a:endParaRPr lang="es-MX" dirty="0"/>
          </a:p>
        </p:txBody>
      </p:sp>
      <p:sp>
        <p:nvSpPr>
          <p:cNvPr id="3" name="Marcador de contenido 2"/>
          <p:cNvSpPr>
            <a:spLocks noGrp="1"/>
          </p:cNvSpPr>
          <p:nvPr>
            <p:ph idx="1"/>
          </p:nvPr>
        </p:nvSpPr>
        <p:spPr/>
        <p:txBody>
          <a:bodyPr/>
          <a:lstStyle/>
          <a:p>
            <a:pPr algn="just">
              <a:buFont typeface="Wingdings" panose="05000000000000000000" pitchFamily="2" charset="2"/>
              <a:buChar char="v"/>
            </a:pPr>
            <a:r>
              <a:rPr lang="es-MX" dirty="0" smtClean="0"/>
              <a:t>Permitirá que fluyan grandes inversiones a la industria eléctrica. </a:t>
            </a:r>
          </a:p>
          <a:p>
            <a:pPr algn="just">
              <a:buFont typeface="Wingdings" panose="05000000000000000000" pitchFamily="2" charset="2"/>
              <a:buChar char="v"/>
            </a:pPr>
            <a:r>
              <a:rPr lang="es-MX" dirty="0" smtClean="0"/>
              <a:t>Sienta las bases legales para un acuerdo más productivo de aprovechamiento de riquezas naturales. </a:t>
            </a:r>
          </a:p>
          <a:p>
            <a:pPr algn="just">
              <a:buFont typeface="Wingdings" panose="05000000000000000000" pitchFamily="2" charset="2"/>
              <a:buChar char="v"/>
            </a:pPr>
            <a:r>
              <a:rPr lang="es-MX" dirty="0" smtClean="0"/>
              <a:t>Crea un nuevo modelo para la generación, transmisión y distribución de energía. </a:t>
            </a:r>
          </a:p>
          <a:p>
            <a:pPr algn="just">
              <a:buFont typeface="Wingdings" panose="05000000000000000000" pitchFamily="2" charset="2"/>
              <a:buChar char="v"/>
            </a:pPr>
            <a:r>
              <a:rPr lang="es-MX" dirty="0" smtClean="0"/>
              <a:t>La construcción y operación de nuevas plantas por particulares complementará la capacidad pública, a fin de atender la creciente demanda nacional de electricidad. </a:t>
            </a:r>
            <a:endParaRPr lang="es-MX" dirty="0"/>
          </a:p>
        </p:txBody>
      </p:sp>
    </p:spTree>
    <p:extLst>
      <p:ext uri="{BB962C8B-B14F-4D97-AF65-F5344CB8AC3E}">
        <p14:creationId xmlns:p14="http://schemas.microsoft.com/office/powerpoint/2010/main" val="3494567752"/>
      </p:ext>
    </p:extLst>
  </p:cSld>
  <p:clrMapOvr>
    <a:masterClrMapping/>
  </p:clrMapOvr>
  <mc:AlternateContent xmlns:mc="http://schemas.openxmlformats.org/markup-compatibility/2006" xmlns:p14="http://schemas.microsoft.com/office/powerpoint/2010/main">
    <mc:Choice Requires="p14">
      <p:transition spd="slow" p14:dur="25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Beneficios de la reforma</a:t>
            </a:r>
            <a:endParaRPr lang="es-MX" dirty="0"/>
          </a:p>
        </p:txBody>
      </p:sp>
      <p:sp>
        <p:nvSpPr>
          <p:cNvPr id="3" name="Marcador de contenido 2"/>
          <p:cNvSpPr>
            <a:spLocks noGrp="1"/>
          </p:cNvSpPr>
          <p:nvPr>
            <p:ph idx="1"/>
          </p:nvPr>
        </p:nvSpPr>
        <p:spPr/>
        <p:txBody>
          <a:bodyPr/>
          <a:lstStyle/>
          <a:p>
            <a:pPr algn="just">
              <a:buFont typeface="Wingdings" panose="05000000000000000000" pitchFamily="2" charset="2"/>
              <a:buChar char="v"/>
            </a:pPr>
            <a:r>
              <a:rPr lang="es-MX" dirty="0"/>
              <a:t>Se garantizan condiciones de competencia y libre concurrencia para todos los generadores. </a:t>
            </a:r>
          </a:p>
          <a:p>
            <a:pPr algn="just">
              <a:buFont typeface="Wingdings" panose="05000000000000000000" pitchFamily="2" charset="2"/>
              <a:buChar char="v"/>
            </a:pPr>
            <a:r>
              <a:rPr lang="es-MX" dirty="0"/>
              <a:t>Se promueven inversiones en energías limpias y se acelera el retiro de </a:t>
            </a:r>
            <a:r>
              <a:rPr lang="es-MX" dirty="0" smtClean="0"/>
              <a:t>plantas </a:t>
            </a:r>
            <a:r>
              <a:rPr lang="es-MX" dirty="0"/>
              <a:t>obsoletas para disminuir los costos de producción.</a:t>
            </a:r>
          </a:p>
          <a:p>
            <a:pPr algn="just">
              <a:buFont typeface="Wingdings" panose="05000000000000000000" pitchFamily="2" charset="2"/>
              <a:buChar char="v"/>
            </a:pPr>
            <a:r>
              <a:rPr lang="es-MX" dirty="0"/>
              <a:t>Los generadores pueden celebrar contratos y vender su energía en el mercado eléctrico mayorista.</a:t>
            </a:r>
          </a:p>
          <a:p>
            <a:pPr algn="just">
              <a:buFont typeface="Wingdings" panose="05000000000000000000" pitchFamily="2" charset="2"/>
              <a:buChar char="v"/>
            </a:pPr>
            <a:r>
              <a:rPr lang="es-MX" dirty="0"/>
              <a:t>El </a:t>
            </a:r>
            <a:r>
              <a:rPr lang="es-MX" dirty="0" smtClean="0"/>
              <a:t>Estado mantiene </a:t>
            </a:r>
            <a:r>
              <a:rPr lang="es-MX" dirty="0"/>
              <a:t>la exclusividad en generación nuclear. En el resto de la generación, CFE compite en igualdad de </a:t>
            </a:r>
            <a:r>
              <a:rPr lang="es-MX" dirty="0" smtClean="0"/>
              <a:t>circunstancias.</a:t>
            </a:r>
            <a:endParaRPr lang="es-MX" dirty="0"/>
          </a:p>
        </p:txBody>
      </p:sp>
    </p:spTree>
    <p:extLst>
      <p:ext uri="{BB962C8B-B14F-4D97-AF65-F5344CB8AC3E}">
        <p14:creationId xmlns:p14="http://schemas.microsoft.com/office/powerpoint/2010/main" val="4017027961"/>
      </p:ext>
    </p:extLst>
  </p:cSld>
  <p:clrMapOvr>
    <a:masterClrMapping/>
  </p:clrMapOvr>
  <mc:AlternateContent xmlns:mc="http://schemas.openxmlformats.org/markup-compatibility/2006" xmlns:p14="http://schemas.microsoft.com/office/powerpoint/2010/main">
    <mc:Choice Requires="p14">
      <p:transition spd="slow" p14:dur="25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isel"/>
          <p:cNvSpPr/>
          <p:nvPr/>
        </p:nvSpPr>
        <p:spPr>
          <a:xfrm>
            <a:off x="1524000" y="3214686"/>
            <a:ext cx="2500298" cy="1071570"/>
          </a:xfrm>
          <a:prstGeom prst="bevel">
            <a:avLst/>
          </a:prstGeom>
          <a:solidFill>
            <a:schemeClr val="accent4">
              <a:lumMod val="40000"/>
              <a:lumOff val="60000"/>
            </a:schemeClr>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400" dirty="0" smtClean="0">
                <a:solidFill>
                  <a:schemeClr val="tx1"/>
                </a:solidFill>
                <a:latin typeface="Arial Black" pitchFamily="34" charset="0"/>
              </a:rPr>
              <a:t>RIESGOS</a:t>
            </a:r>
            <a:endParaRPr lang="es-MX" sz="2400" dirty="0">
              <a:solidFill>
                <a:schemeClr val="tx1"/>
              </a:solidFill>
              <a:latin typeface="Arial Black" pitchFamily="34" charset="0"/>
            </a:endParaRPr>
          </a:p>
        </p:txBody>
      </p:sp>
      <p:sp>
        <p:nvSpPr>
          <p:cNvPr id="3" name="2 Pentágono"/>
          <p:cNvSpPr/>
          <p:nvPr/>
        </p:nvSpPr>
        <p:spPr>
          <a:xfrm>
            <a:off x="5167306" y="1285860"/>
            <a:ext cx="5214974" cy="714380"/>
          </a:xfrm>
          <a:prstGeom prst="homePlat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000" dirty="0">
                <a:solidFill>
                  <a:schemeClr val="tx1"/>
                </a:solidFill>
                <a:latin typeface="Arial" pitchFamily="34" charset="0"/>
                <a:cs typeface="Arial" pitchFamily="34" charset="0"/>
              </a:rPr>
              <a:t>LA REFORMA ENERGETICA TIENE COMO PRINCIPAL OBJETIVO CEDER LA EXPLOTACION PETROLERA A EMPRESAS PETROLERAS PRIVADAS PRINCIPALMENTE TRANSNACIONALES Y REDUCIR LA PARTICIPACION PEMEX EN TODOS LOS AMBITOS DE LA INDUSTRIA.</a:t>
            </a:r>
          </a:p>
        </p:txBody>
      </p:sp>
      <p:sp>
        <p:nvSpPr>
          <p:cNvPr id="4" name="3 Pentágono"/>
          <p:cNvSpPr/>
          <p:nvPr/>
        </p:nvSpPr>
        <p:spPr>
          <a:xfrm>
            <a:off x="5167306" y="2357430"/>
            <a:ext cx="5357850" cy="1285884"/>
          </a:xfrm>
          <a:prstGeom prst="homePlat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000" dirty="0">
                <a:solidFill>
                  <a:schemeClr val="tx1"/>
                </a:solidFill>
                <a:latin typeface="Arial" pitchFamily="34" charset="0"/>
                <a:cs typeface="Arial" pitchFamily="34" charset="0"/>
              </a:rPr>
              <a:t>CON ELLOS DISMINUIRAN LOS RECURSOS DE LA RENTA PETROLERA DESTINADOS AL PRESUPUESTO </a:t>
            </a:r>
            <a:r>
              <a:rPr lang="es-MX" sz="1000" dirty="0" smtClean="0">
                <a:solidFill>
                  <a:schemeClr val="tx1"/>
                </a:solidFill>
                <a:latin typeface="Arial" pitchFamily="34" charset="0"/>
                <a:cs typeface="Arial" pitchFamily="34" charset="0"/>
              </a:rPr>
              <a:t>FEDERAL, </a:t>
            </a:r>
            <a:r>
              <a:rPr lang="es-MX" sz="1000" dirty="0">
                <a:solidFill>
                  <a:schemeClr val="tx1"/>
                </a:solidFill>
                <a:latin typeface="Arial" pitchFamily="34" charset="0"/>
                <a:cs typeface="Arial" pitchFamily="34" charset="0"/>
              </a:rPr>
              <a:t>PUES SE COMPARTIRAN CON LAS EMPRESAS PRIVADAS, AUMENTARA LA INFLUENCIA DE LAS EMPRESAS PETROLERAS </a:t>
            </a:r>
            <a:r>
              <a:rPr lang="es-MX" sz="1000" dirty="0" smtClean="0">
                <a:solidFill>
                  <a:schemeClr val="tx1"/>
                </a:solidFill>
                <a:latin typeface="Arial" pitchFamily="34" charset="0"/>
                <a:cs typeface="Arial" pitchFamily="34" charset="0"/>
              </a:rPr>
              <a:t>TRANSNACIONALES, </a:t>
            </a:r>
            <a:r>
              <a:rPr lang="es-MX" sz="1000" dirty="0">
                <a:solidFill>
                  <a:schemeClr val="tx1"/>
                </a:solidFill>
                <a:latin typeface="Arial" pitchFamily="34" charset="0"/>
                <a:cs typeface="Arial" pitchFamily="34" charset="0"/>
              </a:rPr>
              <a:t>EN TODOS LOS AMBITOS DE LA VIDA NACIONAL Y SE INCREMENTARA LA EXPLOTACION DE PETROLEO Y GAS CONVENCIONAL Y NO CONVENCIONAL A LA COSTA DE LOS RECURSOS NATURALES Y EL MEDIO AMBIENTE DE NUESTRO PAIS.</a:t>
            </a:r>
          </a:p>
        </p:txBody>
      </p:sp>
      <p:sp>
        <p:nvSpPr>
          <p:cNvPr id="5" name="4 Pentágono"/>
          <p:cNvSpPr/>
          <p:nvPr/>
        </p:nvSpPr>
        <p:spPr>
          <a:xfrm>
            <a:off x="5167306" y="3929066"/>
            <a:ext cx="5214974" cy="714380"/>
          </a:xfrm>
          <a:prstGeom prst="homePlat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000" dirty="0">
                <a:solidFill>
                  <a:schemeClr val="tx1"/>
                </a:solidFill>
                <a:latin typeface="Arial" pitchFamily="34" charset="0"/>
                <a:cs typeface="Arial" pitchFamily="34" charset="0"/>
              </a:rPr>
              <a:t>EN LA ACTUALIDAD , LA MAYOR PARTE DE LAS NACIONES BUSCAN QUE SUS SECTORES ENERGETICOS CUMPLAN CON DOS GRANDES OBJETIVOS: SEGURIDAD ENERGETICA PARA EL DESARROLLO DE SUS PAISES Y DISMINUCION DE LAS EMISIONES DE GASES DE EFECTO INVERNADERO QUE SON LAS PRINCIPALES CAUSANTES DEL CAMBIO CLIMATICO GLOBAL</a:t>
            </a:r>
          </a:p>
        </p:txBody>
      </p:sp>
      <p:sp>
        <p:nvSpPr>
          <p:cNvPr id="6" name="5 Pentágono"/>
          <p:cNvSpPr/>
          <p:nvPr/>
        </p:nvSpPr>
        <p:spPr>
          <a:xfrm>
            <a:off x="5167306" y="5214950"/>
            <a:ext cx="5214974" cy="714380"/>
          </a:xfrm>
          <a:prstGeom prst="homePlat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000" dirty="0">
                <a:solidFill>
                  <a:schemeClr val="tx1"/>
                </a:solidFill>
                <a:latin typeface="Arial" pitchFamily="34" charset="0"/>
                <a:cs typeface="Arial" pitchFamily="34" charset="0"/>
              </a:rPr>
              <a:t>LA REFORMA ENERGETICA NACIONAL ESTA ORIENTADA A AUMENTAR LA SEGURIDAD </a:t>
            </a:r>
            <a:r>
              <a:rPr lang="es-MX" sz="1000" dirty="0" smtClean="0">
                <a:solidFill>
                  <a:schemeClr val="tx1"/>
                </a:solidFill>
                <a:latin typeface="Arial" pitchFamily="34" charset="0"/>
                <a:cs typeface="Arial" pitchFamily="34" charset="0"/>
              </a:rPr>
              <a:t>ENERGETICA. </a:t>
            </a:r>
            <a:endParaRPr lang="es-MX" sz="1000" dirty="0">
              <a:solidFill>
                <a:schemeClr val="tx1"/>
              </a:solidFill>
              <a:latin typeface="Arial" pitchFamily="34" charset="0"/>
              <a:cs typeface="Arial" pitchFamily="34" charset="0"/>
            </a:endParaRPr>
          </a:p>
        </p:txBody>
      </p:sp>
      <p:cxnSp>
        <p:nvCxnSpPr>
          <p:cNvPr id="8" name="7 Forma"/>
          <p:cNvCxnSpPr>
            <a:endCxn id="3" idx="1"/>
          </p:cNvCxnSpPr>
          <p:nvPr/>
        </p:nvCxnSpPr>
        <p:spPr>
          <a:xfrm rot="5400000" flipH="1" flipV="1">
            <a:off x="3631389" y="1750207"/>
            <a:ext cx="1643074" cy="1428760"/>
          </a:xfrm>
          <a:prstGeom prst="bentConnector2">
            <a:avLst/>
          </a:prstGeom>
          <a:ln w="38100">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10" name="9 Conector angular"/>
          <p:cNvCxnSpPr/>
          <p:nvPr/>
        </p:nvCxnSpPr>
        <p:spPr>
          <a:xfrm>
            <a:off x="2952728" y="4357694"/>
            <a:ext cx="2071702" cy="1285884"/>
          </a:xfrm>
          <a:prstGeom prst="bentConnector3">
            <a:avLst>
              <a:gd name="adj1" fmla="val 50000"/>
            </a:avLst>
          </a:prstGeom>
          <a:ln w="38100">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13" name="12 Conector angular"/>
          <p:cNvCxnSpPr/>
          <p:nvPr/>
        </p:nvCxnSpPr>
        <p:spPr>
          <a:xfrm flipV="1">
            <a:off x="3952860" y="2714620"/>
            <a:ext cx="1071570" cy="642942"/>
          </a:xfrm>
          <a:prstGeom prst="bentConnector3">
            <a:avLst>
              <a:gd name="adj1" fmla="val 50000"/>
            </a:avLst>
          </a:prstGeom>
          <a:ln w="38100">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15" name="14 Conector angular"/>
          <p:cNvCxnSpPr/>
          <p:nvPr/>
        </p:nvCxnSpPr>
        <p:spPr>
          <a:xfrm>
            <a:off x="4095736" y="4143380"/>
            <a:ext cx="1000132" cy="142876"/>
          </a:xfrm>
          <a:prstGeom prst="bentConnector3">
            <a:avLst>
              <a:gd name="adj1" fmla="val 50000"/>
            </a:avLst>
          </a:prstGeom>
          <a:ln w="28575">
            <a:solidFill>
              <a:srgbClr val="7030A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29026717"/>
      </p:ext>
    </p:extLst>
  </p:cSld>
  <p:clrMapOvr>
    <a:masterClrMapping/>
  </p:clrMapOvr>
  <mc:AlternateContent xmlns:mc="http://schemas.openxmlformats.org/markup-compatibility/2006" xmlns:p14="http://schemas.microsoft.com/office/powerpoint/2010/main">
    <mc:Choice Requires="p14">
      <p:transition spd="slow" p14:dur="2500"/>
    </mc:Choice>
    <mc:Fallback xmlns="">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1451</TotalTime>
  <Words>3186</Words>
  <Application>Microsoft Office PowerPoint</Application>
  <PresentationFormat>Panorámica</PresentationFormat>
  <Paragraphs>134</Paragraphs>
  <Slides>23</Slides>
  <Notes>1</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23</vt:i4>
      </vt:variant>
    </vt:vector>
  </HeadingPairs>
  <TitlesOfParts>
    <vt:vector size="32" baseType="lpstr">
      <vt:lpstr>Aharoni</vt:lpstr>
      <vt:lpstr>Arial</vt:lpstr>
      <vt:lpstr>Arial Black</vt:lpstr>
      <vt:lpstr>Calibri</vt:lpstr>
      <vt:lpstr>Tw Cen MT</vt:lpstr>
      <vt:lpstr>Tw Cen MT Condensed</vt:lpstr>
      <vt:lpstr>Wingdings</vt:lpstr>
      <vt:lpstr>Wingdings 3</vt:lpstr>
      <vt:lpstr>Integral</vt:lpstr>
      <vt:lpstr>Análisis jurídico de la reforma energética MAGISTRADA ROSALBA HERNANDEZ CORNEJO</vt:lpstr>
      <vt:lpstr>Presentación de PowerPoint</vt:lpstr>
      <vt:lpstr>Presentación de PowerPoint</vt:lpstr>
      <vt:lpstr>Presentación de PowerPoint</vt:lpstr>
      <vt:lpstr>Presentación de PowerPoint</vt:lpstr>
      <vt:lpstr>Presentación de PowerPoint</vt:lpstr>
      <vt:lpstr>Beneficios de la Reforma</vt:lpstr>
      <vt:lpstr>Beneficios de la reforma</vt:lpstr>
      <vt:lpstr>Presentación de PowerPoint</vt:lpstr>
      <vt:lpstr>Alcance de la Reforma al Sector Eléctrico.</vt:lpstr>
      <vt:lpstr>CENTRO NACIONAL DE CONTROL DE ENERGIA (CENACE).</vt:lpstr>
      <vt:lpstr>Presentación de PowerPoint</vt:lpstr>
      <vt:lpstr>Comparativo de facultades. </vt:lpstr>
      <vt:lpstr>Presentación de PowerPoint</vt:lpstr>
      <vt:lpstr>Alcance de la Reforma-    Mercado Eléctrico </vt:lpstr>
      <vt:lpstr>Alcance de la Reforma- Mercado Eléctrico</vt:lpstr>
      <vt:lpstr>Alcances de la reforma</vt:lpstr>
      <vt:lpstr>Alcances de la reforma</vt:lpstr>
      <vt:lpstr>Presentación de PowerPoint</vt:lpstr>
      <vt:lpstr>Presentación de PowerPoint</vt:lpstr>
      <vt:lpstr>Presentación de PowerPoint</vt:lpstr>
      <vt:lpstr>Presentación de PowerPoint</vt:lpstr>
      <vt:lpstr>  «Si lo que quieres es encontrar los secretos del universo, piensa en términos de energía, frecuencia y vibración».         Tesla.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Análisis jurídico de la reforma energética</dc:title>
  <dc:creator>Eva Guerrero</dc:creator>
  <cp:lastModifiedBy>DTIC-DGRM-014</cp:lastModifiedBy>
  <cp:revision>33</cp:revision>
  <dcterms:created xsi:type="dcterms:W3CDTF">2016-03-03T01:30:27Z</dcterms:created>
  <dcterms:modified xsi:type="dcterms:W3CDTF">2017-07-11T15:59:37Z</dcterms:modified>
</cp:coreProperties>
</file>